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35"/>
  </p:notesMasterIdLst>
  <p:handoutMasterIdLst>
    <p:handoutMasterId r:id="rId36"/>
  </p:handoutMasterIdLst>
  <p:sldIdLst>
    <p:sldId id="256" r:id="rId2"/>
    <p:sldId id="508" r:id="rId3"/>
    <p:sldId id="804" r:id="rId4"/>
    <p:sldId id="806" r:id="rId5"/>
    <p:sldId id="478" r:id="rId6"/>
    <p:sldId id="476" r:id="rId7"/>
    <p:sldId id="807" r:id="rId8"/>
    <p:sldId id="477" r:id="rId9"/>
    <p:sldId id="481" r:id="rId10"/>
    <p:sldId id="808" r:id="rId11"/>
    <p:sldId id="809" r:id="rId12"/>
    <p:sldId id="479" r:id="rId13"/>
    <p:sldId id="488" r:id="rId14"/>
    <p:sldId id="824" r:id="rId15"/>
    <p:sldId id="814" r:id="rId16"/>
    <p:sldId id="817" r:id="rId17"/>
    <p:sldId id="818" r:id="rId18"/>
    <p:sldId id="785" r:id="rId19"/>
    <p:sldId id="819" r:id="rId20"/>
    <p:sldId id="442" r:id="rId21"/>
    <p:sldId id="811" r:id="rId22"/>
    <p:sldId id="503" r:id="rId23"/>
    <p:sldId id="512" r:id="rId24"/>
    <p:sldId id="627" r:id="rId25"/>
    <p:sldId id="822" r:id="rId26"/>
    <p:sldId id="288" r:id="rId27"/>
    <p:sldId id="318" r:id="rId28"/>
    <p:sldId id="801" r:id="rId29"/>
    <p:sldId id="823" r:id="rId30"/>
    <p:sldId id="505" r:id="rId31"/>
    <p:sldId id="507" r:id="rId32"/>
    <p:sldId id="258" r:id="rId33"/>
    <p:sldId id="802" r:id="rId34"/>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21"/>
    <a:srgbClr val="1BACE4"/>
    <a:srgbClr val="FDC304"/>
    <a:srgbClr val="82CBD4"/>
    <a:srgbClr val="EF7E05"/>
    <a:srgbClr val="E6E6E6"/>
    <a:srgbClr val="1D1E1C"/>
    <a:srgbClr val="E20C18"/>
    <a:srgbClr val="FAA8AC"/>
    <a:srgbClr val="D3ED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autoAdjust="0"/>
    <p:restoredTop sz="93400" autoAdjust="0"/>
  </p:normalViewPr>
  <p:slideViewPr>
    <p:cSldViewPr snapToGrid="0">
      <p:cViewPr varScale="1">
        <p:scale>
          <a:sx n="58" d="100"/>
          <a:sy n="58" d="100"/>
        </p:scale>
        <p:origin x="592" y="40"/>
      </p:cViewPr>
      <p:guideLst>
        <p:guide orient="horz" pos="2160"/>
        <p:guide pos="3840"/>
      </p:guideLst>
    </p:cSldViewPr>
  </p:slideViewPr>
  <p:notesTextViewPr>
    <p:cViewPr>
      <p:scale>
        <a:sx n="1" d="1"/>
        <a:sy n="1" d="1"/>
      </p:scale>
      <p:origin x="0" y="0"/>
    </p:cViewPr>
  </p:notesTextViewPr>
  <p:sorterViewPr>
    <p:cViewPr>
      <p:scale>
        <a:sx n="80" d="100"/>
        <a:sy n="80" d="100"/>
      </p:scale>
      <p:origin x="0" y="-3468"/>
    </p:cViewPr>
  </p:sorterViewPr>
  <p:notesViewPr>
    <p:cSldViewPr snapToGrid="0" showGuides="1">
      <p:cViewPr varScale="1">
        <p:scale>
          <a:sx n="64" d="100"/>
          <a:sy n="64" d="100"/>
        </p:scale>
        <p:origin x="1948"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Column1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likely to give it my full attention</c:v>
                </c:pt>
                <c:pt idx="1">
                  <c:v>It makes me feel valued</c:v>
                </c:pt>
                <c:pt idx="2">
                  <c:v>It gives me a better impression of the company that sent it</c:v>
                </c:pt>
              </c:strCache>
            </c:strRef>
          </c:cat>
          <c:val>
            <c:numRef>
              <c:f>Sheet1!$B$2:$B$4</c:f>
              <c:numCache>
                <c:formatCode>General</c:formatCode>
                <c:ptCount val="3"/>
                <c:pt idx="0">
                  <c:v>0.65</c:v>
                </c:pt>
                <c:pt idx="1">
                  <c:v>0.7</c:v>
                </c:pt>
                <c:pt idx="2">
                  <c:v>0.7</c:v>
                </c:pt>
              </c:numCache>
            </c:numRef>
          </c:val>
          <c:extLst>
            <c:ext xmlns:c16="http://schemas.microsoft.com/office/drawing/2014/chart" uri="{C3380CC4-5D6E-409C-BE32-E72D297353CC}">
              <c16:uniqueId val="{00000000-CF39-3946-A4B4-2DB1FE8A0A22}"/>
            </c:ext>
          </c:extLst>
        </c:ser>
        <c:ser>
          <c:idx val="0"/>
          <c:order val="1"/>
          <c:tx>
            <c:strRef>
              <c:f>Sheet1!$C$1</c:f>
              <c:strCache>
                <c:ptCount val="1"/>
                <c:pt idx="0">
                  <c:v>Column2</c:v>
                </c:pt>
              </c:strCache>
            </c:strRef>
          </c:tx>
          <c:spPr>
            <a:solidFill>
              <a:schemeClr val="accent2"/>
            </a:solidFill>
            <a:ln>
              <a:noFill/>
            </a:ln>
          </c:spPr>
          <c:invertIfNegative val="0"/>
          <c:dLbls>
            <c:numFmt formatCode="0%" sourceLinked="0"/>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am likely to give it my full attention</c:v>
                </c:pt>
                <c:pt idx="1">
                  <c:v>It makes me feel valued</c:v>
                </c:pt>
                <c:pt idx="2">
                  <c:v>It gives me a better impression of the company that sent it</c:v>
                </c:pt>
              </c:strCache>
            </c:strRef>
          </c:cat>
          <c:val>
            <c:numRef>
              <c:f>Sheet1!$C$2:$C$4</c:f>
              <c:numCache>
                <c:formatCode>0.00</c:formatCode>
                <c:ptCount val="3"/>
                <c:pt idx="0">
                  <c:v>0.35</c:v>
                </c:pt>
                <c:pt idx="1">
                  <c:v>0.3</c:v>
                </c:pt>
                <c:pt idx="2">
                  <c:v>0.3</c:v>
                </c:pt>
              </c:numCache>
            </c:numRef>
          </c:val>
          <c:extLst>
            <c:ext xmlns:c16="http://schemas.microsoft.com/office/drawing/2014/chart" uri="{C3380CC4-5D6E-409C-BE32-E72D297353CC}">
              <c16:uniqueId val="{00000001-CF39-3946-A4B4-2DB1FE8A0A22}"/>
            </c:ext>
          </c:extLst>
        </c:ser>
        <c:dLbls>
          <c:dLblPos val="outEnd"/>
          <c:showLegendKey val="0"/>
          <c:showVal val="1"/>
          <c:showCatName val="0"/>
          <c:showSerName val="0"/>
          <c:showPercent val="0"/>
          <c:showBubbleSize val="0"/>
        </c:dLbls>
        <c:gapWidth val="219"/>
        <c:overlap val="-27"/>
        <c:axId val="-2043245128"/>
        <c:axId val="-2043246744"/>
      </c:barChart>
      <c:catAx>
        <c:axId val="-204324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43246744"/>
        <c:crosses val="autoZero"/>
        <c:auto val="1"/>
        <c:lblAlgn val="ctr"/>
        <c:lblOffset val="100"/>
        <c:noMultiLvlLbl val="0"/>
      </c:catAx>
      <c:valAx>
        <c:axId val="-2043246744"/>
        <c:scaling>
          <c:orientation val="minMax"/>
          <c:max val="1.1000000000000001"/>
          <c:min val="0"/>
        </c:scaling>
        <c:delete val="1"/>
        <c:axPos val="l"/>
        <c:numFmt formatCode="#,##0.00" sourceLinked="0"/>
        <c:majorTickMark val="none"/>
        <c:minorTickMark val="none"/>
        <c:tickLblPos val="nextTo"/>
        <c:crossAx val="-2043245128"/>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068706708511215E-2"/>
          <c:y val="3.7697777775621256E-2"/>
          <c:w val="0.98793129329148877"/>
          <c:h val="0.96230232670471338"/>
        </c:manualLayout>
      </c:layout>
      <c:bubbleChart>
        <c:varyColors val="0"/>
        <c:ser>
          <c:idx val="0"/>
          <c:order val="0"/>
          <c:tx>
            <c:strRef>
              <c:f>Sheet1!$B$1</c:f>
              <c:strCache>
                <c:ptCount val="1"/>
                <c:pt idx="0">
                  <c:v>Y-Values</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7589-4356-8704-DD8774B360EB}"/>
              </c:ext>
            </c:extLst>
          </c:dPt>
          <c:dPt>
            <c:idx val="1"/>
            <c:invertIfNegative val="0"/>
            <c:bubble3D val="0"/>
            <c:spPr>
              <a:solidFill>
                <a:schemeClr val="accent3"/>
              </a:solidFill>
            </c:spPr>
            <c:extLst>
              <c:ext xmlns:c16="http://schemas.microsoft.com/office/drawing/2014/chart" uri="{C3380CC4-5D6E-409C-BE32-E72D297353CC}">
                <c16:uniqueId val="{00000003-7589-4356-8704-DD8774B360EB}"/>
              </c:ext>
            </c:extLst>
          </c:dPt>
          <c:dPt>
            <c:idx val="2"/>
            <c:invertIfNegative val="0"/>
            <c:bubble3D val="0"/>
            <c:spPr>
              <a:solidFill>
                <a:schemeClr val="accent1"/>
              </a:solidFill>
            </c:spPr>
            <c:extLst>
              <c:ext xmlns:c16="http://schemas.microsoft.com/office/drawing/2014/chart" uri="{C3380CC4-5D6E-409C-BE32-E72D297353CC}">
                <c16:uniqueId val="{00000005-7589-4356-8704-DD8774B360EB}"/>
              </c:ext>
            </c:extLst>
          </c:dPt>
          <c:dPt>
            <c:idx val="3"/>
            <c:invertIfNegative val="0"/>
            <c:bubble3D val="0"/>
            <c:spPr>
              <a:solidFill>
                <a:schemeClr val="accent2"/>
              </a:solidFill>
            </c:spPr>
            <c:extLst>
              <c:ext xmlns:c16="http://schemas.microsoft.com/office/drawing/2014/chart" uri="{C3380CC4-5D6E-409C-BE32-E72D297353CC}">
                <c16:uniqueId val="{00000007-7589-4356-8704-DD8774B360EB}"/>
              </c:ext>
            </c:extLst>
          </c:dPt>
          <c:dPt>
            <c:idx val="4"/>
            <c:invertIfNegative val="0"/>
            <c:bubble3D val="0"/>
            <c:spPr>
              <a:solidFill>
                <a:schemeClr val="accent3"/>
              </a:solidFill>
            </c:spPr>
            <c:extLst>
              <c:ext xmlns:c16="http://schemas.microsoft.com/office/drawing/2014/chart" uri="{C3380CC4-5D6E-409C-BE32-E72D297353CC}">
                <c16:uniqueId val="{00000009-7589-4356-8704-DD8774B360EB}"/>
              </c:ext>
            </c:extLst>
          </c:dPt>
          <c:dPt>
            <c:idx val="5"/>
            <c:invertIfNegative val="0"/>
            <c:bubble3D val="0"/>
            <c:spPr>
              <a:solidFill>
                <a:schemeClr val="accent1"/>
              </a:solidFill>
            </c:spPr>
            <c:extLst>
              <c:ext xmlns:c16="http://schemas.microsoft.com/office/drawing/2014/chart" uri="{C3380CC4-5D6E-409C-BE32-E72D297353CC}">
                <c16:uniqueId val="{0000000B-7589-4356-8704-DD8774B360EB}"/>
              </c:ext>
            </c:extLst>
          </c:dPt>
          <c:dPt>
            <c:idx val="6"/>
            <c:invertIfNegative val="0"/>
            <c:bubble3D val="0"/>
            <c:spPr>
              <a:solidFill>
                <a:schemeClr val="accent2"/>
              </a:solidFill>
            </c:spPr>
            <c:extLst>
              <c:ext xmlns:c16="http://schemas.microsoft.com/office/drawing/2014/chart" uri="{C3380CC4-5D6E-409C-BE32-E72D297353CC}">
                <c16:uniqueId val="{0000000D-7589-4356-8704-DD8774B360EB}"/>
              </c:ext>
            </c:extLst>
          </c:dPt>
          <c:dPt>
            <c:idx val="7"/>
            <c:invertIfNegative val="0"/>
            <c:bubble3D val="0"/>
            <c:spPr>
              <a:solidFill>
                <a:schemeClr val="accent3"/>
              </a:solidFill>
            </c:spPr>
            <c:extLst>
              <c:ext xmlns:c16="http://schemas.microsoft.com/office/drawing/2014/chart" uri="{C3380CC4-5D6E-409C-BE32-E72D297353CC}">
                <c16:uniqueId val="{0000000F-7589-4356-8704-DD8774B360EB}"/>
              </c:ext>
            </c:extLst>
          </c:dPt>
          <c:dPt>
            <c:idx val="8"/>
            <c:invertIfNegative val="0"/>
            <c:bubble3D val="0"/>
            <c:spPr>
              <a:solidFill>
                <a:schemeClr val="accent1"/>
              </a:solidFill>
            </c:spPr>
            <c:extLst>
              <c:ext xmlns:c16="http://schemas.microsoft.com/office/drawing/2014/chart" uri="{C3380CC4-5D6E-409C-BE32-E72D297353CC}">
                <c16:uniqueId val="{00000011-7589-4356-8704-DD8774B360EB}"/>
              </c:ext>
            </c:extLst>
          </c:dPt>
          <c:dPt>
            <c:idx val="9"/>
            <c:invertIfNegative val="0"/>
            <c:bubble3D val="0"/>
            <c:spPr>
              <a:solidFill>
                <a:schemeClr val="accent2"/>
              </a:solidFill>
            </c:spPr>
            <c:extLst>
              <c:ext xmlns:c16="http://schemas.microsoft.com/office/drawing/2014/chart" uri="{C3380CC4-5D6E-409C-BE32-E72D297353CC}">
                <c16:uniqueId val="{00000013-7589-4356-8704-DD8774B360EB}"/>
              </c:ext>
            </c:extLst>
          </c:dPt>
          <c:dPt>
            <c:idx val="10"/>
            <c:invertIfNegative val="0"/>
            <c:bubble3D val="0"/>
            <c:spPr>
              <a:solidFill>
                <a:schemeClr val="accent3"/>
              </a:solidFill>
            </c:spPr>
            <c:extLst>
              <c:ext xmlns:c16="http://schemas.microsoft.com/office/drawing/2014/chart" uri="{C3380CC4-5D6E-409C-BE32-E72D297353CC}">
                <c16:uniqueId val="{00000015-7589-4356-8704-DD8774B360EB}"/>
              </c:ext>
            </c:extLst>
          </c:dPt>
          <c:dPt>
            <c:idx val="11"/>
            <c:invertIfNegative val="0"/>
            <c:bubble3D val="0"/>
            <c:spPr>
              <a:solidFill>
                <a:schemeClr val="accent1"/>
              </a:solidFill>
            </c:spPr>
            <c:extLst>
              <c:ext xmlns:c16="http://schemas.microsoft.com/office/drawing/2014/chart" uri="{C3380CC4-5D6E-409C-BE32-E72D297353CC}">
                <c16:uniqueId val="{00000017-7589-4356-8704-DD8774B360EB}"/>
              </c:ext>
            </c:extLst>
          </c:dPt>
          <c:dPt>
            <c:idx val="12"/>
            <c:invertIfNegative val="0"/>
            <c:bubble3D val="0"/>
            <c:spPr>
              <a:solidFill>
                <a:schemeClr val="accent2"/>
              </a:solidFill>
            </c:spPr>
            <c:extLst>
              <c:ext xmlns:c16="http://schemas.microsoft.com/office/drawing/2014/chart" uri="{C3380CC4-5D6E-409C-BE32-E72D297353CC}">
                <c16:uniqueId val="{00000019-7589-4356-8704-DD8774B360EB}"/>
              </c:ext>
            </c:extLst>
          </c:dPt>
          <c:dPt>
            <c:idx val="13"/>
            <c:invertIfNegative val="0"/>
            <c:bubble3D val="0"/>
            <c:spPr>
              <a:solidFill>
                <a:schemeClr val="accent3"/>
              </a:solidFill>
            </c:spPr>
            <c:extLst>
              <c:ext xmlns:c16="http://schemas.microsoft.com/office/drawing/2014/chart" uri="{C3380CC4-5D6E-409C-BE32-E72D297353CC}">
                <c16:uniqueId val="{0000001B-7589-4356-8704-DD8774B360EB}"/>
              </c:ext>
            </c:extLst>
          </c:dPt>
          <c:dPt>
            <c:idx val="14"/>
            <c:invertIfNegative val="0"/>
            <c:bubble3D val="0"/>
            <c:spPr>
              <a:solidFill>
                <a:schemeClr val="accent1"/>
              </a:solidFill>
            </c:spPr>
            <c:extLst>
              <c:ext xmlns:c16="http://schemas.microsoft.com/office/drawing/2014/chart" uri="{C3380CC4-5D6E-409C-BE32-E72D297353CC}">
                <c16:uniqueId val="{0000001D-7589-4356-8704-DD8774B360EB}"/>
              </c:ext>
            </c:extLst>
          </c:dPt>
          <c:dPt>
            <c:idx val="15"/>
            <c:invertIfNegative val="0"/>
            <c:bubble3D val="0"/>
            <c:spPr>
              <a:solidFill>
                <a:schemeClr val="accent2"/>
              </a:solidFill>
            </c:spPr>
            <c:extLst>
              <c:ext xmlns:c16="http://schemas.microsoft.com/office/drawing/2014/chart" uri="{C3380CC4-5D6E-409C-BE32-E72D297353CC}">
                <c16:uniqueId val="{0000001F-7589-4356-8704-DD8774B360EB}"/>
              </c:ext>
            </c:extLst>
          </c:dPt>
          <c:dPt>
            <c:idx val="16"/>
            <c:invertIfNegative val="0"/>
            <c:bubble3D val="0"/>
            <c:spPr>
              <a:solidFill>
                <a:schemeClr val="accent3"/>
              </a:solidFill>
            </c:spPr>
            <c:extLst>
              <c:ext xmlns:c16="http://schemas.microsoft.com/office/drawing/2014/chart" uri="{C3380CC4-5D6E-409C-BE32-E72D297353CC}">
                <c16:uniqueId val="{00000021-7589-4356-8704-DD8774B360EB}"/>
              </c:ext>
            </c:extLst>
          </c:dPt>
          <c:dPt>
            <c:idx val="17"/>
            <c:invertIfNegative val="0"/>
            <c:bubble3D val="0"/>
            <c:spPr>
              <a:solidFill>
                <a:schemeClr val="accent1"/>
              </a:solidFill>
            </c:spPr>
            <c:extLst>
              <c:ext xmlns:c16="http://schemas.microsoft.com/office/drawing/2014/chart" uri="{C3380CC4-5D6E-409C-BE32-E72D297353CC}">
                <c16:uniqueId val="{00000023-7589-4356-8704-DD8774B360EB}"/>
              </c:ext>
            </c:extLst>
          </c:dPt>
          <c:dLbls>
            <c:spPr>
              <a:noFill/>
              <a:ln>
                <a:noFill/>
              </a:ln>
              <a:effectLst/>
            </c:spPr>
            <c:txPr>
              <a:bodyPr/>
              <a:lstStyle/>
              <a:p>
                <a:pPr>
                  <a:defRPr sz="1400" b="1">
                    <a:solidFill>
                      <a:schemeClr val="bg1"/>
                    </a:solidFill>
                    <a:latin typeface="Arial" panose="020B0604020202020204" pitchFamily="34" charset="0"/>
                    <a:cs typeface="Arial" panose="020B0604020202020204" pitchFamily="34" charset="0"/>
                  </a:defRPr>
                </a:pPr>
                <a:endParaRPr lang="en-US"/>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xVal>
            <c:numRef>
              <c:f>Sheet1!$A$2:$A$19</c:f>
              <c:numCache>
                <c:formatCode>General</c:formatCode>
                <c:ptCount val="18"/>
                <c:pt idx="0">
                  <c:v>1</c:v>
                </c:pt>
                <c:pt idx="1">
                  <c:v>1</c:v>
                </c:pt>
                <c:pt idx="2">
                  <c:v>1</c:v>
                </c:pt>
                <c:pt idx="3">
                  <c:v>2</c:v>
                </c:pt>
                <c:pt idx="4">
                  <c:v>2</c:v>
                </c:pt>
                <c:pt idx="5">
                  <c:v>2</c:v>
                </c:pt>
                <c:pt idx="6">
                  <c:v>3</c:v>
                </c:pt>
                <c:pt idx="7">
                  <c:v>3</c:v>
                </c:pt>
                <c:pt idx="8">
                  <c:v>3</c:v>
                </c:pt>
                <c:pt idx="9">
                  <c:v>4</c:v>
                </c:pt>
                <c:pt idx="10">
                  <c:v>4</c:v>
                </c:pt>
                <c:pt idx="11">
                  <c:v>4</c:v>
                </c:pt>
                <c:pt idx="12">
                  <c:v>5</c:v>
                </c:pt>
                <c:pt idx="13">
                  <c:v>5</c:v>
                </c:pt>
                <c:pt idx="14">
                  <c:v>5</c:v>
                </c:pt>
                <c:pt idx="15">
                  <c:v>6</c:v>
                </c:pt>
                <c:pt idx="16">
                  <c:v>6</c:v>
                </c:pt>
                <c:pt idx="17">
                  <c:v>6</c:v>
                </c:pt>
              </c:numCache>
            </c:numRef>
          </c:xVal>
          <c:yVal>
            <c:numRef>
              <c:f>Sheet1!$B$2:$B$19</c:f>
              <c:numCache>
                <c:formatCode>General</c:formatCode>
                <c:ptCount val="18"/>
                <c:pt idx="0">
                  <c:v>0.5</c:v>
                </c:pt>
                <c:pt idx="1">
                  <c:v>1.5</c:v>
                </c:pt>
                <c:pt idx="2">
                  <c:v>2.5</c:v>
                </c:pt>
                <c:pt idx="3">
                  <c:v>0.5</c:v>
                </c:pt>
                <c:pt idx="4">
                  <c:v>1.5</c:v>
                </c:pt>
                <c:pt idx="5">
                  <c:v>2.5</c:v>
                </c:pt>
                <c:pt idx="6">
                  <c:v>0.5</c:v>
                </c:pt>
                <c:pt idx="7">
                  <c:v>1.5</c:v>
                </c:pt>
                <c:pt idx="8">
                  <c:v>2.5</c:v>
                </c:pt>
                <c:pt idx="9">
                  <c:v>0.5</c:v>
                </c:pt>
                <c:pt idx="10">
                  <c:v>1.5</c:v>
                </c:pt>
                <c:pt idx="11">
                  <c:v>2.5</c:v>
                </c:pt>
                <c:pt idx="12">
                  <c:v>0.5</c:v>
                </c:pt>
                <c:pt idx="13">
                  <c:v>1.5</c:v>
                </c:pt>
                <c:pt idx="14">
                  <c:v>2.5</c:v>
                </c:pt>
                <c:pt idx="15">
                  <c:v>0.5</c:v>
                </c:pt>
                <c:pt idx="16">
                  <c:v>1.5</c:v>
                </c:pt>
                <c:pt idx="17">
                  <c:v>2.5</c:v>
                </c:pt>
              </c:numCache>
            </c:numRef>
          </c:yVal>
          <c:bubbleSize>
            <c:numRef>
              <c:f>Sheet1!$C$2:$C$19</c:f>
              <c:numCache>
                <c:formatCode>General</c:formatCode>
                <c:ptCount val="18"/>
                <c:pt idx="0">
                  <c:v>13</c:v>
                </c:pt>
                <c:pt idx="1">
                  <c:v>25</c:v>
                </c:pt>
                <c:pt idx="2">
                  <c:v>62</c:v>
                </c:pt>
                <c:pt idx="3">
                  <c:v>15</c:v>
                </c:pt>
                <c:pt idx="4">
                  <c:v>38</c:v>
                </c:pt>
                <c:pt idx="5">
                  <c:v>47</c:v>
                </c:pt>
                <c:pt idx="6">
                  <c:v>13</c:v>
                </c:pt>
                <c:pt idx="7">
                  <c:v>35</c:v>
                </c:pt>
                <c:pt idx="8">
                  <c:v>52</c:v>
                </c:pt>
                <c:pt idx="9">
                  <c:v>23</c:v>
                </c:pt>
                <c:pt idx="10">
                  <c:v>37</c:v>
                </c:pt>
                <c:pt idx="11">
                  <c:v>39</c:v>
                </c:pt>
                <c:pt idx="12">
                  <c:v>21</c:v>
                </c:pt>
                <c:pt idx="13">
                  <c:v>30</c:v>
                </c:pt>
                <c:pt idx="14">
                  <c:v>49</c:v>
                </c:pt>
                <c:pt idx="15">
                  <c:v>77</c:v>
                </c:pt>
                <c:pt idx="16">
                  <c:v>14</c:v>
                </c:pt>
                <c:pt idx="17">
                  <c:v>8</c:v>
                </c:pt>
              </c:numCache>
            </c:numRef>
          </c:bubbleSize>
          <c:bubble3D val="0"/>
          <c:extLst>
            <c:ext xmlns:c16="http://schemas.microsoft.com/office/drawing/2014/chart" uri="{C3380CC4-5D6E-409C-BE32-E72D297353CC}">
              <c16:uniqueId val="{00000024-7589-4356-8704-DD8774B360EB}"/>
            </c:ext>
          </c:extLst>
        </c:ser>
        <c:dLbls>
          <c:showLegendKey val="0"/>
          <c:showVal val="0"/>
          <c:showCatName val="0"/>
          <c:showSerName val="0"/>
          <c:showPercent val="0"/>
          <c:showBubbleSize val="0"/>
        </c:dLbls>
        <c:bubbleScale val="125"/>
        <c:showNegBubbles val="0"/>
        <c:axId val="235978112"/>
        <c:axId val="235984000"/>
      </c:bubbleChart>
      <c:valAx>
        <c:axId val="235978112"/>
        <c:scaling>
          <c:orientation val="minMax"/>
        </c:scaling>
        <c:delete val="1"/>
        <c:axPos val="b"/>
        <c:numFmt formatCode="General" sourceLinked="1"/>
        <c:majorTickMark val="out"/>
        <c:minorTickMark val="none"/>
        <c:tickLblPos val="nextTo"/>
        <c:crossAx val="235984000"/>
        <c:crosses val="autoZero"/>
        <c:crossBetween val="midCat"/>
      </c:valAx>
      <c:valAx>
        <c:axId val="235984000"/>
        <c:scaling>
          <c:orientation val="minMax"/>
        </c:scaling>
        <c:delete val="1"/>
        <c:axPos val="l"/>
        <c:numFmt formatCode="General" sourceLinked="1"/>
        <c:majorTickMark val="out"/>
        <c:minorTickMark val="none"/>
        <c:tickLblPos val="nextTo"/>
        <c:crossAx val="235978112"/>
        <c:crosses val="autoZero"/>
        <c:crossBetween val="midCat"/>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rgbClr val="009CDA"/>
            </a:solidFill>
          </c:spPr>
          <c:invertIfNegative val="0"/>
          <c:xVal>
            <c:numRef>
              <c:f>Sheet1!$A$2:$A$16</c:f>
              <c:numCache>
                <c:formatCode>General</c:formatCode>
                <c:ptCount val="15"/>
                <c:pt idx="0">
                  <c:v>1</c:v>
                </c:pt>
                <c:pt idx="1">
                  <c:v>4</c:v>
                </c:pt>
                <c:pt idx="2">
                  <c:v>7</c:v>
                </c:pt>
                <c:pt idx="3">
                  <c:v>1</c:v>
                </c:pt>
                <c:pt idx="4">
                  <c:v>4</c:v>
                </c:pt>
                <c:pt idx="5">
                  <c:v>7</c:v>
                </c:pt>
                <c:pt idx="6">
                  <c:v>1</c:v>
                </c:pt>
                <c:pt idx="7">
                  <c:v>4</c:v>
                </c:pt>
                <c:pt idx="8">
                  <c:v>7</c:v>
                </c:pt>
                <c:pt idx="9">
                  <c:v>1</c:v>
                </c:pt>
                <c:pt idx="10">
                  <c:v>4</c:v>
                </c:pt>
                <c:pt idx="11">
                  <c:v>7</c:v>
                </c:pt>
                <c:pt idx="12">
                  <c:v>1</c:v>
                </c:pt>
                <c:pt idx="13">
                  <c:v>4</c:v>
                </c:pt>
                <c:pt idx="14">
                  <c:v>7</c:v>
                </c:pt>
              </c:numCache>
            </c:numRef>
          </c:xVal>
          <c:yVal>
            <c:numRef>
              <c:f>Sheet1!$B$2:$B$16</c:f>
              <c:numCache>
                <c:formatCode>General</c:formatCode>
                <c:ptCount val="15"/>
                <c:pt idx="0">
                  <c:v>0.5</c:v>
                </c:pt>
                <c:pt idx="1">
                  <c:v>0.5</c:v>
                </c:pt>
                <c:pt idx="2">
                  <c:v>0.5</c:v>
                </c:pt>
                <c:pt idx="3">
                  <c:v>2</c:v>
                </c:pt>
                <c:pt idx="4">
                  <c:v>2</c:v>
                </c:pt>
                <c:pt idx="5">
                  <c:v>2</c:v>
                </c:pt>
                <c:pt idx="6">
                  <c:v>3.5</c:v>
                </c:pt>
                <c:pt idx="7">
                  <c:v>3.5</c:v>
                </c:pt>
                <c:pt idx="8">
                  <c:v>3.5</c:v>
                </c:pt>
                <c:pt idx="9">
                  <c:v>5</c:v>
                </c:pt>
                <c:pt idx="10">
                  <c:v>5</c:v>
                </c:pt>
                <c:pt idx="11">
                  <c:v>5</c:v>
                </c:pt>
                <c:pt idx="12">
                  <c:v>6.5</c:v>
                </c:pt>
                <c:pt idx="13">
                  <c:v>6.5</c:v>
                </c:pt>
                <c:pt idx="14">
                  <c:v>6.5</c:v>
                </c:pt>
              </c:numCache>
            </c:numRef>
          </c:yVal>
          <c:bubbleSize>
            <c:numRef>
              <c:f>Sheet1!$C$2:$C$16</c:f>
              <c:numCache>
                <c:formatCode>0%</c:formatCode>
                <c:ptCount val="15"/>
                <c:pt idx="1">
                  <c:v>0.35</c:v>
                </c:pt>
                <c:pt idx="3">
                  <c:v>0.24</c:v>
                </c:pt>
                <c:pt idx="5">
                  <c:v>0.41</c:v>
                </c:pt>
                <c:pt idx="9">
                  <c:v>0.18</c:v>
                </c:pt>
                <c:pt idx="11">
                  <c:v>0.49</c:v>
                </c:pt>
                <c:pt idx="13">
                  <c:v>0.7</c:v>
                </c:pt>
              </c:numCache>
            </c:numRef>
          </c:bubbleSize>
          <c:bubble3D val="0"/>
          <c:extLst>
            <c:ext xmlns:c16="http://schemas.microsoft.com/office/drawing/2014/chart" uri="{C3380CC4-5D6E-409C-BE32-E72D297353CC}">
              <c16:uniqueId val="{00000000-0E1D-8B4A-A423-803C8AD8D325}"/>
            </c:ext>
          </c:extLst>
        </c:ser>
        <c:dLbls>
          <c:showLegendKey val="0"/>
          <c:showVal val="0"/>
          <c:showCatName val="0"/>
          <c:showSerName val="0"/>
          <c:showPercent val="0"/>
          <c:showBubbleSize val="0"/>
        </c:dLbls>
        <c:bubbleScale val="70"/>
        <c:showNegBubbles val="0"/>
        <c:axId val="2142759480"/>
        <c:axId val="2142730616"/>
      </c:bubbleChart>
      <c:valAx>
        <c:axId val="2142759480"/>
        <c:scaling>
          <c:orientation val="minMax"/>
        </c:scaling>
        <c:delete val="1"/>
        <c:axPos val="b"/>
        <c:numFmt formatCode="General" sourceLinked="1"/>
        <c:majorTickMark val="out"/>
        <c:minorTickMark val="none"/>
        <c:tickLblPos val="nextTo"/>
        <c:crossAx val="2142730616"/>
        <c:crosses val="autoZero"/>
        <c:crossBetween val="midCat"/>
      </c:valAx>
      <c:valAx>
        <c:axId val="2142730616"/>
        <c:scaling>
          <c:orientation val="minMax"/>
        </c:scaling>
        <c:delete val="1"/>
        <c:axPos val="l"/>
        <c:numFmt formatCode="General" sourceLinked="1"/>
        <c:majorTickMark val="out"/>
        <c:minorTickMark val="none"/>
        <c:tickLblPos val="nextTo"/>
        <c:crossAx val="214275948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 Seen before Mail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Sheet1!$A$2:$A$3</c:f>
              <c:strCache>
                <c:ptCount val="2"/>
                <c:pt idx="0">
                  <c:v>Long-Term Memory Encoding</c:v>
                </c:pt>
                <c:pt idx="1">
                  <c:v>Visual Attention</c:v>
                </c:pt>
              </c:strCache>
            </c:strRef>
          </c:cat>
          <c:val>
            <c:numRef>
              <c:f>Sheet1!$B$2:$B$3</c:f>
              <c:numCache>
                <c:formatCode>0.00</c:formatCode>
                <c:ptCount val="2"/>
                <c:pt idx="0">
                  <c:v>0.5</c:v>
                </c:pt>
                <c:pt idx="1">
                  <c:v>0.86</c:v>
                </c:pt>
              </c:numCache>
            </c:numRef>
          </c:val>
          <c:extLst>
            <c:ext xmlns:c16="http://schemas.microsoft.com/office/drawing/2014/chart" uri="{C3380CC4-5D6E-409C-BE32-E72D297353CC}">
              <c16:uniqueId val="{00000000-21C4-8140-8B59-1D7E5EFDEECE}"/>
            </c:ext>
          </c:extLst>
        </c:ser>
        <c:ser>
          <c:idx val="0"/>
          <c:order val="1"/>
          <c:tx>
            <c:strRef>
              <c:f>Sheet1!$C$1</c:f>
              <c:strCache>
                <c:ptCount val="1"/>
                <c:pt idx="0">
                  <c:v>Seen after Mail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Long-Term Memory Encoding</c:v>
                </c:pt>
                <c:pt idx="1">
                  <c:v>Visual Attention</c:v>
                </c:pt>
              </c:strCache>
            </c:strRef>
          </c:cat>
          <c:val>
            <c:numRef>
              <c:f>Sheet1!$C$2:$C$3</c:f>
              <c:numCache>
                <c:formatCode>General</c:formatCode>
                <c:ptCount val="2"/>
                <c:pt idx="0">
                  <c:v>0.72</c:v>
                </c:pt>
                <c:pt idx="1">
                  <c:v>0.22</c:v>
                </c:pt>
              </c:numCache>
            </c:numRef>
          </c:val>
          <c:extLst>
            <c:ext xmlns:c16="http://schemas.microsoft.com/office/drawing/2014/chart" uri="{C3380CC4-5D6E-409C-BE32-E72D297353CC}">
              <c16:uniqueId val="{00000001-21C4-8140-8B59-1D7E5EFDEECE}"/>
            </c:ext>
          </c:extLst>
        </c:ser>
        <c:dLbls>
          <c:dLblPos val="outEnd"/>
          <c:showLegendKey val="0"/>
          <c:showVal val="1"/>
          <c:showCatName val="0"/>
          <c:showSerName val="0"/>
          <c:showPercent val="0"/>
          <c:showBubbleSize val="0"/>
        </c:dLbls>
        <c:gapWidth val="219"/>
        <c:overlap val="-27"/>
        <c:axId val="2136084952"/>
        <c:axId val="2136088488"/>
      </c:barChart>
      <c:catAx>
        <c:axId val="2136084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6088488"/>
        <c:crosses val="autoZero"/>
        <c:auto val="1"/>
        <c:lblAlgn val="ctr"/>
        <c:lblOffset val="100"/>
        <c:noMultiLvlLbl val="0"/>
      </c:catAx>
      <c:valAx>
        <c:axId val="2136088488"/>
        <c:scaling>
          <c:orientation val="minMax"/>
        </c:scaling>
        <c:delete val="0"/>
        <c:axPos val="l"/>
        <c:numFmt formatCode="0.0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6084952"/>
        <c:crosses val="autoZero"/>
        <c:crossBetween val="between"/>
        <c:majorUnit val="0.2"/>
      </c:valAx>
      <c:spPr>
        <a:noFill/>
        <a:ln>
          <a:noFill/>
        </a:ln>
        <a:effectLst/>
      </c:spPr>
    </c:plotArea>
    <c:legend>
      <c:legendPos val="b"/>
      <c:layout>
        <c:manualLayout>
          <c:xMode val="edge"/>
          <c:yMode val="edge"/>
          <c:x val="0.82885443660747227"/>
          <c:y val="0.178421645342598"/>
          <c:w val="0.16949075114762396"/>
          <c:h val="0.3993547701129059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c:spPr>
  <c:txPr>
    <a:bodyPr/>
    <a:lstStyle/>
    <a:p>
      <a:pPr>
        <a:defRPr/>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ABB9A-AC99-4818-9F13-760036D71DE0}" type="doc">
      <dgm:prSet loTypeId="urn:microsoft.com/office/officeart/2005/8/layout/hList7" loCatId="list" qsTypeId="urn:microsoft.com/office/officeart/2005/8/quickstyle/simple1" qsCatId="simple" csTypeId="urn:microsoft.com/office/officeart/2005/8/colors/colorful1" csCatId="colorful" phldr="1"/>
      <dgm:spPr/>
    </dgm:pt>
    <dgm:pt modelId="{61404980-DD14-4A80-9114-34D96A5DE36A}">
      <dgm:prSet phldrT="[Text]" custT="1"/>
      <dgm:spPr/>
      <dgm:t>
        <a:bodyPr/>
        <a:lstStyle/>
        <a:p>
          <a:r>
            <a:rPr lang="en-US" sz="1200" b="1" dirty="0"/>
            <a:t>Online food  shopping from supermarkets to fresh fruit &amp; veg boxes, recipe boxes (Gousto, HelloFresh) and take-away food delivery (Deliveroo, JustEat)</a:t>
          </a:r>
        </a:p>
      </dgm:t>
    </dgm:pt>
    <dgm:pt modelId="{710E2667-C67C-43AC-BB15-DDA514B2C4E3}" type="parTrans" cxnId="{7250C947-5C26-4A69-94B6-15E338AFDC77}">
      <dgm:prSet/>
      <dgm:spPr/>
      <dgm:t>
        <a:bodyPr/>
        <a:lstStyle/>
        <a:p>
          <a:endParaRPr lang="en-US"/>
        </a:p>
      </dgm:t>
    </dgm:pt>
    <dgm:pt modelId="{53F97E3B-D076-4AA9-BA5E-2D20378E52CA}" type="sibTrans" cxnId="{7250C947-5C26-4A69-94B6-15E338AFDC77}">
      <dgm:prSet/>
      <dgm:spPr/>
      <dgm:t>
        <a:bodyPr/>
        <a:lstStyle/>
        <a:p>
          <a:endParaRPr lang="en-US"/>
        </a:p>
      </dgm:t>
    </dgm:pt>
    <dgm:pt modelId="{4D6A7FBD-B100-45FD-AFE7-862B7841650F}">
      <dgm:prSet phldrT="[Text]" custT="1"/>
      <dgm:spPr/>
      <dgm:t>
        <a:bodyPr/>
        <a:lstStyle/>
        <a:p>
          <a:r>
            <a:rPr lang="en-US" sz="1200" b="1" dirty="0"/>
            <a:t>Hand sanitiser, antibacterial cleaning products and a spike in toilet paper sales</a:t>
          </a:r>
        </a:p>
      </dgm:t>
    </dgm:pt>
    <dgm:pt modelId="{B175FC3F-3658-49BD-9A3A-C66F2D76CE2D}" type="parTrans" cxnId="{AD0DF6EB-9AFE-423E-A7B0-B5E76D62CCFA}">
      <dgm:prSet/>
      <dgm:spPr/>
      <dgm:t>
        <a:bodyPr/>
        <a:lstStyle/>
        <a:p>
          <a:endParaRPr lang="en-US"/>
        </a:p>
      </dgm:t>
    </dgm:pt>
    <dgm:pt modelId="{60EA7C20-F386-4B93-B2D7-B7E85E825E94}" type="sibTrans" cxnId="{AD0DF6EB-9AFE-423E-A7B0-B5E76D62CCFA}">
      <dgm:prSet/>
      <dgm:spPr/>
      <dgm:t>
        <a:bodyPr/>
        <a:lstStyle/>
        <a:p>
          <a:endParaRPr lang="en-US"/>
        </a:p>
      </dgm:t>
    </dgm:pt>
    <dgm:pt modelId="{4919286E-DFA0-4151-885C-7C63C1245C95}">
      <dgm:prSet phldrT="[Text]" custT="1"/>
      <dgm:spPr/>
      <dgm:t>
        <a:bodyPr/>
        <a:lstStyle/>
        <a:p>
          <a:r>
            <a:rPr lang="en-US" sz="1200" b="1" dirty="0"/>
            <a:t>Digital media streaming services – Launch of Disney Plus and cinema releases direct to live streaming</a:t>
          </a:r>
        </a:p>
      </dgm:t>
    </dgm:pt>
    <dgm:pt modelId="{45DE8D13-FE61-4F3D-B967-1EB59C0CB594}" type="parTrans" cxnId="{8FC1BCE5-708C-4502-9E69-270DD0D9A10F}">
      <dgm:prSet/>
      <dgm:spPr/>
      <dgm:t>
        <a:bodyPr/>
        <a:lstStyle/>
        <a:p>
          <a:endParaRPr lang="en-US"/>
        </a:p>
      </dgm:t>
    </dgm:pt>
    <dgm:pt modelId="{6E338020-AAAA-4B97-9221-DB546C470F99}" type="sibTrans" cxnId="{8FC1BCE5-708C-4502-9E69-270DD0D9A10F}">
      <dgm:prSet/>
      <dgm:spPr/>
      <dgm:t>
        <a:bodyPr/>
        <a:lstStyle/>
        <a:p>
          <a:endParaRPr lang="en-US"/>
        </a:p>
      </dgm:t>
    </dgm:pt>
    <dgm:pt modelId="{80B60975-9AC2-4800-892E-E18C9B5A6AA1}">
      <dgm:prSet phldrT="[Text]" custT="1"/>
      <dgm:spPr/>
      <dgm:t>
        <a:bodyPr/>
        <a:lstStyle/>
        <a:p>
          <a:r>
            <a:rPr lang="en-US" sz="1200" b="1" dirty="0"/>
            <a:t>Online fitness classes – Joe Wicks is the Nation’s PE teacher. Growth in virtual fitness</a:t>
          </a:r>
        </a:p>
      </dgm:t>
    </dgm:pt>
    <dgm:pt modelId="{61CA3A7B-A88C-43AB-8982-3B22C7C121E8}" type="parTrans" cxnId="{CC6C551D-5B62-42C9-89DF-1A2515612E23}">
      <dgm:prSet/>
      <dgm:spPr/>
      <dgm:t>
        <a:bodyPr/>
        <a:lstStyle/>
        <a:p>
          <a:endParaRPr lang="en-US"/>
        </a:p>
      </dgm:t>
    </dgm:pt>
    <dgm:pt modelId="{026D25DB-B30E-4143-AC47-7E2305A3E33E}" type="sibTrans" cxnId="{CC6C551D-5B62-42C9-89DF-1A2515612E23}">
      <dgm:prSet/>
      <dgm:spPr/>
      <dgm:t>
        <a:bodyPr/>
        <a:lstStyle/>
        <a:p>
          <a:endParaRPr lang="en-US"/>
        </a:p>
      </dgm:t>
    </dgm:pt>
    <dgm:pt modelId="{D7F2636D-4422-441A-86B9-1370452D2F3F}">
      <dgm:prSet phldrT="[Text]" custT="1"/>
      <dgm:spPr/>
      <dgm:t>
        <a:bodyPr/>
        <a:lstStyle/>
        <a:p>
          <a:r>
            <a:rPr lang="en-US" sz="1200" b="1" dirty="0"/>
            <a:t>Home entertainment system upgrades:</a:t>
          </a:r>
          <a:br>
            <a:rPr lang="en-US" sz="1200" b="1" dirty="0"/>
          </a:br>
          <a:r>
            <a:rPr lang="en-US" sz="1200" b="1" dirty="0"/>
            <a:t>Smart TVs, IOT</a:t>
          </a:r>
        </a:p>
      </dgm:t>
    </dgm:pt>
    <dgm:pt modelId="{1E77D1E6-6DDB-4A76-816E-ABDCEB100BC5}" type="parTrans" cxnId="{284D645E-6B55-47F4-BC6D-68EEF30C5A8C}">
      <dgm:prSet/>
      <dgm:spPr/>
      <dgm:t>
        <a:bodyPr/>
        <a:lstStyle/>
        <a:p>
          <a:endParaRPr lang="en-US"/>
        </a:p>
      </dgm:t>
    </dgm:pt>
    <dgm:pt modelId="{83515D22-353A-419D-9C90-295EE78E2EA5}" type="sibTrans" cxnId="{284D645E-6B55-47F4-BC6D-68EEF30C5A8C}">
      <dgm:prSet/>
      <dgm:spPr/>
      <dgm:t>
        <a:bodyPr/>
        <a:lstStyle/>
        <a:p>
          <a:endParaRPr lang="en-US"/>
        </a:p>
      </dgm:t>
    </dgm:pt>
    <dgm:pt modelId="{7D743204-6A43-46F8-BA67-D6233864EBA6}">
      <dgm:prSet phldrT="[Text]" custT="1"/>
      <dgm:spPr/>
      <dgm:t>
        <a:bodyPr/>
        <a:lstStyle/>
        <a:p>
          <a:r>
            <a:rPr lang="en-US" sz="1200" b="1" dirty="0"/>
            <a:t>Social networking platforms: WhatsApp, Skype</a:t>
          </a:r>
          <a:br>
            <a:rPr lang="en-US" sz="1200" b="1" dirty="0"/>
          </a:br>
          <a:r>
            <a:rPr lang="en-US" sz="1200" b="1" dirty="0"/>
            <a:t>House party</a:t>
          </a:r>
        </a:p>
        <a:p>
          <a:r>
            <a:rPr lang="en-US" sz="1200" b="1" dirty="0"/>
            <a:t>Zoom</a:t>
          </a:r>
        </a:p>
        <a:p>
          <a:r>
            <a:rPr lang="en-US" sz="1200" b="1" dirty="0"/>
            <a:t>TikTok</a:t>
          </a:r>
          <a:endParaRPr lang="en-US" sz="1400" b="1" dirty="0"/>
        </a:p>
      </dgm:t>
    </dgm:pt>
    <dgm:pt modelId="{D334FDC3-B09C-46F4-B401-9131E6A03ECA}" type="parTrans" cxnId="{2F6CFABE-ECBB-440F-B9DD-D3B22FF077B8}">
      <dgm:prSet/>
      <dgm:spPr/>
      <dgm:t>
        <a:bodyPr/>
        <a:lstStyle/>
        <a:p>
          <a:endParaRPr lang="en-US"/>
        </a:p>
      </dgm:t>
    </dgm:pt>
    <dgm:pt modelId="{17749C6B-65BE-4C68-A48E-C67FF9A464B1}" type="sibTrans" cxnId="{2F6CFABE-ECBB-440F-B9DD-D3B22FF077B8}">
      <dgm:prSet/>
      <dgm:spPr/>
      <dgm:t>
        <a:bodyPr/>
        <a:lstStyle/>
        <a:p>
          <a:endParaRPr lang="en-US"/>
        </a:p>
      </dgm:t>
    </dgm:pt>
    <dgm:pt modelId="{05DAE508-A20E-4835-BB18-CA37EE7BF94F}" type="pres">
      <dgm:prSet presAssocID="{47FABB9A-AC99-4818-9F13-760036D71DE0}" presName="Name0" presStyleCnt="0">
        <dgm:presLayoutVars>
          <dgm:dir/>
          <dgm:resizeHandles val="exact"/>
        </dgm:presLayoutVars>
      </dgm:prSet>
      <dgm:spPr/>
    </dgm:pt>
    <dgm:pt modelId="{88AFFAAE-5E49-4585-A028-6A4A6614B6F1}" type="pres">
      <dgm:prSet presAssocID="{47FABB9A-AC99-4818-9F13-760036D71DE0}" presName="fgShape" presStyleLbl="fgShp" presStyleIdx="0" presStyleCnt="1"/>
      <dgm:spPr/>
    </dgm:pt>
    <dgm:pt modelId="{086B9853-98FA-4A72-9757-A2A955550D56}" type="pres">
      <dgm:prSet presAssocID="{47FABB9A-AC99-4818-9F13-760036D71DE0}" presName="linComp" presStyleCnt="0"/>
      <dgm:spPr/>
    </dgm:pt>
    <dgm:pt modelId="{6F5C91D4-A030-42C3-AB1C-D551256DBF76}" type="pres">
      <dgm:prSet presAssocID="{61404980-DD14-4A80-9114-34D96A5DE36A}" presName="compNode" presStyleCnt="0"/>
      <dgm:spPr/>
    </dgm:pt>
    <dgm:pt modelId="{445D2568-F960-4658-82A8-828E25D2D6C4}" type="pres">
      <dgm:prSet presAssocID="{61404980-DD14-4A80-9114-34D96A5DE36A}" presName="bkgdShape" presStyleLbl="node1" presStyleIdx="0" presStyleCnt="6"/>
      <dgm:spPr/>
    </dgm:pt>
    <dgm:pt modelId="{2CBC35FC-824C-47F1-BF11-A196C7CD8EB5}" type="pres">
      <dgm:prSet presAssocID="{61404980-DD14-4A80-9114-34D96A5DE36A}" presName="nodeTx" presStyleLbl="node1" presStyleIdx="0" presStyleCnt="6">
        <dgm:presLayoutVars>
          <dgm:bulletEnabled val="1"/>
        </dgm:presLayoutVars>
      </dgm:prSet>
      <dgm:spPr/>
    </dgm:pt>
    <dgm:pt modelId="{3841A18D-0ED8-46A0-ABBB-AD224FC5AEDC}" type="pres">
      <dgm:prSet presAssocID="{61404980-DD14-4A80-9114-34D96A5DE36A}" presName="invisiNode" presStyleLbl="node1" presStyleIdx="0" presStyleCnt="6"/>
      <dgm:spPr/>
    </dgm:pt>
    <dgm:pt modelId="{4CF1A789-7DB3-49C8-AFD8-B2B29D853260}" type="pres">
      <dgm:prSet presAssocID="{61404980-DD14-4A80-9114-34D96A5DE36A}" presName="imagNode"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a:ext>
            </a:extLst>
          </a:blip>
          <a:srcRect/>
          <a:stretch>
            <a:fillRect l="-69000" r="-69000"/>
          </a:stretch>
        </a:blipFill>
      </dgm:spPr>
    </dgm:pt>
    <dgm:pt modelId="{CC1521A3-2D60-4BFE-A695-EB87FBDACFAD}" type="pres">
      <dgm:prSet presAssocID="{53F97E3B-D076-4AA9-BA5E-2D20378E52CA}" presName="sibTrans" presStyleLbl="sibTrans2D1" presStyleIdx="0" presStyleCnt="0"/>
      <dgm:spPr/>
    </dgm:pt>
    <dgm:pt modelId="{35BD8C99-913A-4214-8F01-D11709374D4C}" type="pres">
      <dgm:prSet presAssocID="{4D6A7FBD-B100-45FD-AFE7-862B7841650F}" presName="compNode" presStyleCnt="0"/>
      <dgm:spPr/>
    </dgm:pt>
    <dgm:pt modelId="{CF1295F3-E3C7-47C9-A8E3-A8E2AABD6181}" type="pres">
      <dgm:prSet presAssocID="{4D6A7FBD-B100-45FD-AFE7-862B7841650F}" presName="bkgdShape" presStyleLbl="node1" presStyleIdx="1" presStyleCnt="6"/>
      <dgm:spPr/>
    </dgm:pt>
    <dgm:pt modelId="{26BE2C7C-501A-4B05-A502-13FC7EF706B1}" type="pres">
      <dgm:prSet presAssocID="{4D6A7FBD-B100-45FD-AFE7-862B7841650F}" presName="nodeTx" presStyleLbl="node1" presStyleIdx="1" presStyleCnt="6">
        <dgm:presLayoutVars>
          <dgm:bulletEnabled val="1"/>
        </dgm:presLayoutVars>
      </dgm:prSet>
      <dgm:spPr/>
    </dgm:pt>
    <dgm:pt modelId="{12F6031C-98AF-4322-8AE6-BCA50F72A062}" type="pres">
      <dgm:prSet presAssocID="{4D6A7FBD-B100-45FD-AFE7-862B7841650F}" presName="invisiNode" presStyleLbl="node1" presStyleIdx="1" presStyleCnt="6"/>
      <dgm:spPr/>
    </dgm:pt>
    <dgm:pt modelId="{45B488AB-986E-4D31-870B-E09B210E5652}" type="pres">
      <dgm:prSet presAssocID="{4D6A7FBD-B100-45FD-AFE7-862B7841650F}" presName="imagNode"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t="-4000" b="-4000"/>
          </a:stretch>
        </a:blipFill>
      </dgm:spPr>
    </dgm:pt>
    <dgm:pt modelId="{E588ED83-6E5A-4899-87E2-67A58942B41A}" type="pres">
      <dgm:prSet presAssocID="{60EA7C20-F386-4B93-B2D7-B7E85E825E94}" presName="sibTrans" presStyleLbl="sibTrans2D1" presStyleIdx="0" presStyleCnt="0"/>
      <dgm:spPr/>
    </dgm:pt>
    <dgm:pt modelId="{7EFD8A53-404A-4ADB-B364-847AD42C3869}" type="pres">
      <dgm:prSet presAssocID="{80B60975-9AC2-4800-892E-E18C9B5A6AA1}" presName="compNode" presStyleCnt="0"/>
      <dgm:spPr/>
    </dgm:pt>
    <dgm:pt modelId="{26B353AA-6195-4DBB-A5D5-8408AAB1CB9A}" type="pres">
      <dgm:prSet presAssocID="{80B60975-9AC2-4800-892E-E18C9B5A6AA1}" presName="bkgdShape" presStyleLbl="node1" presStyleIdx="2" presStyleCnt="6"/>
      <dgm:spPr/>
    </dgm:pt>
    <dgm:pt modelId="{6EAB2073-58D9-40D5-88A9-22BFD88103D4}" type="pres">
      <dgm:prSet presAssocID="{80B60975-9AC2-4800-892E-E18C9B5A6AA1}" presName="nodeTx" presStyleLbl="node1" presStyleIdx="2" presStyleCnt="6">
        <dgm:presLayoutVars>
          <dgm:bulletEnabled val="1"/>
        </dgm:presLayoutVars>
      </dgm:prSet>
      <dgm:spPr/>
    </dgm:pt>
    <dgm:pt modelId="{1EA044A6-F609-412E-ABEC-23D06013E9B3}" type="pres">
      <dgm:prSet presAssocID="{80B60975-9AC2-4800-892E-E18C9B5A6AA1}" presName="invisiNode" presStyleLbl="node1" presStyleIdx="2" presStyleCnt="6"/>
      <dgm:spPr/>
    </dgm:pt>
    <dgm:pt modelId="{C5CF6D8B-0B6D-491E-88BE-CE2845AD2851}" type="pres">
      <dgm:prSet presAssocID="{80B60975-9AC2-4800-892E-E18C9B5A6AA1}" presName="imagNode"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59000" r="-59000"/>
          </a:stretch>
        </a:blipFill>
      </dgm:spPr>
    </dgm:pt>
    <dgm:pt modelId="{592FF9B3-9E8E-41B6-96B2-346856FF26D0}" type="pres">
      <dgm:prSet presAssocID="{026D25DB-B30E-4143-AC47-7E2305A3E33E}" presName="sibTrans" presStyleLbl="sibTrans2D1" presStyleIdx="0" presStyleCnt="0"/>
      <dgm:spPr/>
    </dgm:pt>
    <dgm:pt modelId="{51F2F9DC-5168-4356-8066-79953C9C80D8}" type="pres">
      <dgm:prSet presAssocID="{7D743204-6A43-46F8-BA67-D6233864EBA6}" presName="compNode" presStyleCnt="0"/>
      <dgm:spPr/>
    </dgm:pt>
    <dgm:pt modelId="{123415CE-4ADF-4183-8C9C-7CFDD1AE5286}" type="pres">
      <dgm:prSet presAssocID="{7D743204-6A43-46F8-BA67-D6233864EBA6}" presName="bkgdShape" presStyleLbl="node1" presStyleIdx="3" presStyleCnt="6"/>
      <dgm:spPr/>
    </dgm:pt>
    <dgm:pt modelId="{BEC14A42-86BC-44AA-BEFB-3D240B55CDB6}" type="pres">
      <dgm:prSet presAssocID="{7D743204-6A43-46F8-BA67-D6233864EBA6}" presName="nodeTx" presStyleLbl="node1" presStyleIdx="3" presStyleCnt="6">
        <dgm:presLayoutVars>
          <dgm:bulletEnabled val="1"/>
        </dgm:presLayoutVars>
      </dgm:prSet>
      <dgm:spPr/>
    </dgm:pt>
    <dgm:pt modelId="{E7E437C7-6CA2-4DE5-BDD3-CBC41575245E}" type="pres">
      <dgm:prSet presAssocID="{7D743204-6A43-46F8-BA67-D6233864EBA6}" presName="invisiNode" presStyleLbl="node1" presStyleIdx="3" presStyleCnt="6"/>
      <dgm:spPr/>
    </dgm:pt>
    <dgm:pt modelId="{A5AB7C09-0BE3-4746-9362-748341B3EAD5}" type="pres">
      <dgm:prSet presAssocID="{7D743204-6A43-46F8-BA67-D6233864EBA6}" presName="imagNode" presStyleLbl="fgImgPlace1" presStyleIdx="3" presStyleCnt="6"/>
      <dgm:spPr>
        <a:blipFill rotWithShape="1">
          <a:blip xmlns:r="http://schemas.openxmlformats.org/officeDocument/2006/relationships" r:embed="rId4">
            <a:extLst>
              <a:ext uri="{28A0092B-C50C-407E-A947-70E740481C1C}">
                <a14:useLocalDpi xmlns:a14="http://schemas.microsoft.com/office/drawing/2010/main"/>
              </a:ext>
            </a:extLst>
          </a:blip>
          <a:srcRect/>
          <a:stretch>
            <a:fillRect l="-78000" r="-78000"/>
          </a:stretch>
        </a:blipFill>
      </dgm:spPr>
    </dgm:pt>
    <dgm:pt modelId="{9E809BFD-48E6-4AEB-B322-39EB52FAA8FA}" type="pres">
      <dgm:prSet presAssocID="{17749C6B-65BE-4C68-A48E-C67FF9A464B1}" presName="sibTrans" presStyleLbl="sibTrans2D1" presStyleIdx="0" presStyleCnt="0"/>
      <dgm:spPr/>
    </dgm:pt>
    <dgm:pt modelId="{6A5599A5-B759-49E0-8CDF-B91203F51B4E}" type="pres">
      <dgm:prSet presAssocID="{4919286E-DFA0-4151-885C-7C63C1245C95}" presName="compNode" presStyleCnt="0"/>
      <dgm:spPr/>
    </dgm:pt>
    <dgm:pt modelId="{A396E9AA-2824-4336-AB01-A66632A30F55}" type="pres">
      <dgm:prSet presAssocID="{4919286E-DFA0-4151-885C-7C63C1245C95}" presName="bkgdShape" presStyleLbl="node1" presStyleIdx="4" presStyleCnt="6"/>
      <dgm:spPr/>
    </dgm:pt>
    <dgm:pt modelId="{6632D5BF-FBD2-49B1-818F-BC3E2C1ED258}" type="pres">
      <dgm:prSet presAssocID="{4919286E-DFA0-4151-885C-7C63C1245C95}" presName="nodeTx" presStyleLbl="node1" presStyleIdx="4" presStyleCnt="6">
        <dgm:presLayoutVars>
          <dgm:bulletEnabled val="1"/>
        </dgm:presLayoutVars>
      </dgm:prSet>
      <dgm:spPr/>
    </dgm:pt>
    <dgm:pt modelId="{17DAF5B1-8624-4CB6-9B7E-B1D9419CFB44}" type="pres">
      <dgm:prSet presAssocID="{4919286E-DFA0-4151-885C-7C63C1245C95}" presName="invisiNode" presStyleLbl="node1" presStyleIdx="4" presStyleCnt="6"/>
      <dgm:spPr/>
    </dgm:pt>
    <dgm:pt modelId="{DA73C359-25C4-47DF-8FB7-1FB5CD50A85C}" type="pres">
      <dgm:prSet presAssocID="{4919286E-DFA0-4151-885C-7C63C1245C95}" presName="imagNode" presStyleLbl="fgImgPlace1" presStyleIdx="4" presStyleCnt="6"/>
      <dgm:spPr>
        <a:blipFill rotWithShape="1">
          <a:blip xmlns:r="http://schemas.openxmlformats.org/officeDocument/2006/relationships" r:embed="rId5">
            <a:extLst>
              <a:ext uri="{28A0092B-C50C-407E-A947-70E740481C1C}">
                <a14:useLocalDpi xmlns:a14="http://schemas.microsoft.com/office/drawing/2010/main"/>
              </a:ext>
            </a:extLst>
          </a:blip>
          <a:srcRect/>
          <a:stretch>
            <a:fillRect l="-69000" r="-69000"/>
          </a:stretch>
        </a:blipFill>
      </dgm:spPr>
    </dgm:pt>
    <dgm:pt modelId="{ECE1D52F-A14B-4917-8EDD-60F7B56F0F04}" type="pres">
      <dgm:prSet presAssocID="{6E338020-AAAA-4B97-9221-DB546C470F99}" presName="sibTrans" presStyleLbl="sibTrans2D1" presStyleIdx="0" presStyleCnt="0"/>
      <dgm:spPr/>
    </dgm:pt>
    <dgm:pt modelId="{FF1C411F-BFF3-42B3-A304-576080536C3C}" type="pres">
      <dgm:prSet presAssocID="{D7F2636D-4422-441A-86B9-1370452D2F3F}" presName="compNode" presStyleCnt="0"/>
      <dgm:spPr/>
    </dgm:pt>
    <dgm:pt modelId="{823256B9-01B1-437D-9477-79D3D83ED2C1}" type="pres">
      <dgm:prSet presAssocID="{D7F2636D-4422-441A-86B9-1370452D2F3F}" presName="bkgdShape" presStyleLbl="node1" presStyleIdx="5" presStyleCnt="6"/>
      <dgm:spPr/>
    </dgm:pt>
    <dgm:pt modelId="{F7D851B5-F24E-4F8A-8A93-A87490F651EA}" type="pres">
      <dgm:prSet presAssocID="{D7F2636D-4422-441A-86B9-1370452D2F3F}" presName="nodeTx" presStyleLbl="node1" presStyleIdx="5" presStyleCnt="6">
        <dgm:presLayoutVars>
          <dgm:bulletEnabled val="1"/>
        </dgm:presLayoutVars>
      </dgm:prSet>
      <dgm:spPr/>
    </dgm:pt>
    <dgm:pt modelId="{4A119A2B-406E-4394-9C3F-E012A844424E}" type="pres">
      <dgm:prSet presAssocID="{D7F2636D-4422-441A-86B9-1370452D2F3F}" presName="invisiNode" presStyleLbl="node1" presStyleIdx="5" presStyleCnt="6"/>
      <dgm:spPr/>
    </dgm:pt>
    <dgm:pt modelId="{69DDA3FA-A132-42BE-92E3-56DC10DCE917}" type="pres">
      <dgm:prSet presAssocID="{D7F2636D-4422-441A-86B9-1370452D2F3F}" presName="imagNode"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8000" r="-68000"/>
          </a:stretch>
        </a:blipFill>
      </dgm:spPr>
    </dgm:pt>
  </dgm:ptLst>
  <dgm:cxnLst>
    <dgm:cxn modelId="{CC6C551D-5B62-42C9-89DF-1A2515612E23}" srcId="{47FABB9A-AC99-4818-9F13-760036D71DE0}" destId="{80B60975-9AC2-4800-892E-E18C9B5A6AA1}" srcOrd="2" destOrd="0" parTransId="{61CA3A7B-A88C-43AB-8982-3B22C7C121E8}" sibTransId="{026D25DB-B30E-4143-AC47-7E2305A3E33E}"/>
    <dgm:cxn modelId="{D7FD6C2D-ACD4-4E3A-B06F-96E20D0300F0}" type="presOf" srcId="{47FABB9A-AC99-4818-9F13-760036D71DE0}" destId="{05DAE508-A20E-4835-BB18-CA37EE7BF94F}" srcOrd="0" destOrd="0" presId="urn:microsoft.com/office/officeart/2005/8/layout/hList7"/>
    <dgm:cxn modelId="{B86AF630-A8C2-4CAF-BCE4-01289D0D30CD}" type="presOf" srcId="{17749C6B-65BE-4C68-A48E-C67FF9A464B1}" destId="{9E809BFD-48E6-4AEB-B322-39EB52FAA8FA}" srcOrd="0" destOrd="0" presId="urn:microsoft.com/office/officeart/2005/8/layout/hList7"/>
    <dgm:cxn modelId="{0B311F3E-EC3A-4B28-BEC4-63B915C02AB0}" type="presOf" srcId="{80B60975-9AC2-4800-892E-E18C9B5A6AA1}" destId="{6EAB2073-58D9-40D5-88A9-22BFD88103D4}" srcOrd="1" destOrd="0" presId="urn:microsoft.com/office/officeart/2005/8/layout/hList7"/>
    <dgm:cxn modelId="{284D645E-6B55-47F4-BC6D-68EEF30C5A8C}" srcId="{47FABB9A-AC99-4818-9F13-760036D71DE0}" destId="{D7F2636D-4422-441A-86B9-1370452D2F3F}" srcOrd="5" destOrd="0" parTransId="{1E77D1E6-6DDB-4A76-816E-ABDCEB100BC5}" sibTransId="{83515D22-353A-419D-9C90-295EE78E2EA5}"/>
    <dgm:cxn modelId="{AD4FB662-127F-4ED3-9497-88C041BB9734}" type="presOf" srcId="{4D6A7FBD-B100-45FD-AFE7-862B7841650F}" destId="{26BE2C7C-501A-4B05-A502-13FC7EF706B1}" srcOrd="1" destOrd="0" presId="urn:microsoft.com/office/officeart/2005/8/layout/hList7"/>
    <dgm:cxn modelId="{7250C947-5C26-4A69-94B6-15E338AFDC77}" srcId="{47FABB9A-AC99-4818-9F13-760036D71DE0}" destId="{61404980-DD14-4A80-9114-34D96A5DE36A}" srcOrd="0" destOrd="0" parTransId="{710E2667-C67C-43AC-BB15-DDA514B2C4E3}" sibTransId="{53F97E3B-D076-4AA9-BA5E-2D20378E52CA}"/>
    <dgm:cxn modelId="{69393B4C-4A61-4E13-A419-3C7A1C602525}" type="presOf" srcId="{4919286E-DFA0-4151-885C-7C63C1245C95}" destId="{A396E9AA-2824-4336-AB01-A66632A30F55}" srcOrd="0" destOrd="0" presId="urn:microsoft.com/office/officeart/2005/8/layout/hList7"/>
    <dgm:cxn modelId="{88F80858-CDEC-4BF1-BEBF-65FEAE981245}" type="presOf" srcId="{61404980-DD14-4A80-9114-34D96A5DE36A}" destId="{2CBC35FC-824C-47F1-BF11-A196C7CD8EB5}" srcOrd="1" destOrd="0" presId="urn:microsoft.com/office/officeart/2005/8/layout/hList7"/>
    <dgm:cxn modelId="{5E15A079-5BF9-47EC-B4D2-18F352999302}" type="presOf" srcId="{7D743204-6A43-46F8-BA67-D6233864EBA6}" destId="{BEC14A42-86BC-44AA-BEFB-3D240B55CDB6}" srcOrd="1" destOrd="0" presId="urn:microsoft.com/office/officeart/2005/8/layout/hList7"/>
    <dgm:cxn modelId="{B474FD8E-461A-4DE3-A4CD-7F3075CEB56A}" type="presOf" srcId="{80B60975-9AC2-4800-892E-E18C9B5A6AA1}" destId="{26B353AA-6195-4DBB-A5D5-8408AAB1CB9A}" srcOrd="0" destOrd="0" presId="urn:microsoft.com/office/officeart/2005/8/layout/hList7"/>
    <dgm:cxn modelId="{BEEEC3A2-7474-474C-BFE7-85768A1BAAF2}" type="presOf" srcId="{D7F2636D-4422-441A-86B9-1370452D2F3F}" destId="{823256B9-01B1-437D-9477-79D3D83ED2C1}" srcOrd="0" destOrd="0" presId="urn:microsoft.com/office/officeart/2005/8/layout/hList7"/>
    <dgm:cxn modelId="{9BE2C7A2-9612-4FAA-96F4-1E1242F4091C}" type="presOf" srcId="{53F97E3B-D076-4AA9-BA5E-2D20378E52CA}" destId="{CC1521A3-2D60-4BFE-A695-EB87FBDACFAD}" srcOrd="0" destOrd="0" presId="urn:microsoft.com/office/officeart/2005/8/layout/hList7"/>
    <dgm:cxn modelId="{AE3640B3-EB6F-4969-9B0A-5F3989953225}" type="presOf" srcId="{4919286E-DFA0-4151-885C-7C63C1245C95}" destId="{6632D5BF-FBD2-49B1-818F-BC3E2C1ED258}" srcOrd="1" destOrd="0" presId="urn:microsoft.com/office/officeart/2005/8/layout/hList7"/>
    <dgm:cxn modelId="{9C7058B9-9206-4094-89A0-BFE6F8CE57F9}" type="presOf" srcId="{D7F2636D-4422-441A-86B9-1370452D2F3F}" destId="{F7D851B5-F24E-4F8A-8A93-A87490F651EA}" srcOrd="1" destOrd="0" presId="urn:microsoft.com/office/officeart/2005/8/layout/hList7"/>
    <dgm:cxn modelId="{2F6CFABE-ECBB-440F-B9DD-D3B22FF077B8}" srcId="{47FABB9A-AC99-4818-9F13-760036D71DE0}" destId="{7D743204-6A43-46F8-BA67-D6233864EBA6}" srcOrd="3" destOrd="0" parTransId="{D334FDC3-B09C-46F4-B401-9131E6A03ECA}" sibTransId="{17749C6B-65BE-4C68-A48E-C67FF9A464B1}"/>
    <dgm:cxn modelId="{2B4EC6D3-2CBD-4CE4-B97C-6CAE20DF995B}" type="presOf" srcId="{6E338020-AAAA-4B97-9221-DB546C470F99}" destId="{ECE1D52F-A14B-4917-8EDD-60F7B56F0F04}" srcOrd="0" destOrd="0" presId="urn:microsoft.com/office/officeart/2005/8/layout/hList7"/>
    <dgm:cxn modelId="{A217B4E1-E5B7-46E3-BAC1-12036B357FBB}" type="presOf" srcId="{60EA7C20-F386-4B93-B2D7-B7E85E825E94}" destId="{E588ED83-6E5A-4899-87E2-67A58942B41A}" srcOrd="0" destOrd="0" presId="urn:microsoft.com/office/officeart/2005/8/layout/hList7"/>
    <dgm:cxn modelId="{D534E4E1-6994-4E48-8C1E-D788DB7D26E0}" type="presOf" srcId="{026D25DB-B30E-4143-AC47-7E2305A3E33E}" destId="{592FF9B3-9E8E-41B6-96B2-346856FF26D0}" srcOrd="0" destOrd="0" presId="urn:microsoft.com/office/officeart/2005/8/layout/hList7"/>
    <dgm:cxn modelId="{8FC1BCE5-708C-4502-9E69-270DD0D9A10F}" srcId="{47FABB9A-AC99-4818-9F13-760036D71DE0}" destId="{4919286E-DFA0-4151-885C-7C63C1245C95}" srcOrd="4" destOrd="0" parTransId="{45DE8D13-FE61-4F3D-B967-1EB59C0CB594}" sibTransId="{6E338020-AAAA-4B97-9221-DB546C470F99}"/>
    <dgm:cxn modelId="{AD0DF6EB-9AFE-423E-A7B0-B5E76D62CCFA}" srcId="{47FABB9A-AC99-4818-9F13-760036D71DE0}" destId="{4D6A7FBD-B100-45FD-AFE7-862B7841650F}" srcOrd="1" destOrd="0" parTransId="{B175FC3F-3658-49BD-9A3A-C66F2D76CE2D}" sibTransId="{60EA7C20-F386-4B93-B2D7-B7E85E825E94}"/>
    <dgm:cxn modelId="{4DA59CEC-6F8D-479B-995D-23191024D3E4}" type="presOf" srcId="{61404980-DD14-4A80-9114-34D96A5DE36A}" destId="{445D2568-F960-4658-82A8-828E25D2D6C4}" srcOrd="0" destOrd="0" presId="urn:microsoft.com/office/officeart/2005/8/layout/hList7"/>
    <dgm:cxn modelId="{573A74EF-602B-4AF3-82CC-3B15064E77AF}" type="presOf" srcId="{7D743204-6A43-46F8-BA67-D6233864EBA6}" destId="{123415CE-4ADF-4183-8C9C-7CFDD1AE5286}" srcOrd="0" destOrd="0" presId="urn:microsoft.com/office/officeart/2005/8/layout/hList7"/>
    <dgm:cxn modelId="{B97F85F8-900A-4BF4-AC04-0B127D91E0F7}" type="presOf" srcId="{4D6A7FBD-B100-45FD-AFE7-862B7841650F}" destId="{CF1295F3-E3C7-47C9-A8E3-A8E2AABD6181}" srcOrd="0" destOrd="0" presId="urn:microsoft.com/office/officeart/2005/8/layout/hList7"/>
    <dgm:cxn modelId="{3FE58238-69D0-4E1B-BDA9-F7C1014E93D9}" type="presParOf" srcId="{05DAE508-A20E-4835-BB18-CA37EE7BF94F}" destId="{88AFFAAE-5E49-4585-A028-6A4A6614B6F1}" srcOrd="0" destOrd="0" presId="urn:microsoft.com/office/officeart/2005/8/layout/hList7"/>
    <dgm:cxn modelId="{E0D137E7-AA2D-41CF-A087-8657B57E96A1}" type="presParOf" srcId="{05DAE508-A20E-4835-BB18-CA37EE7BF94F}" destId="{086B9853-98FA-4A72-9757-A2A955550D56}" srcOrd="1" destOrd="0" presId="urn:microsoft.com/office/officeart/2005/8/layout/hList7"/>
    <dgm:cxn modelId="{3CA6BCEB-7497-4FB6-9AB5-97AA99DAA6F1}" type="presParOf" srcId="{086B9853-98FA-4A72-9757-A2A955550D56}" destId="{6F5C91D4-A030-42C3-AB1C-D551256DBF76}" srcOrd="0" destOrd="0" presId="urn:microsoft.com/office/officeart/2005/8/layout/hList7"/>
    <dgm:cxn modelId="{08CA3811-5076-4F25-8CEC-C652306EAC2F}" type="presParOf" srcId="{6F5C91D4-A030-42C3-AB1C-D551256DBF76}" destId="{445D2568-F960-4658-82A8-828E25D2D6C4}" srcOrd="0" destOrd="0" presId="urn:microsoft.com/office/officeart/2005/8/layout/hList7"/>
    <dgm:cxn modelId="{AA1D646E-B08D-4867-A23B-341AA4837B4E}" type="presParOf" srcId="{6F5C91D4-A030-42C3-AB1C-D551256DBF76}" destId="{2CBC35FC-824C-47F1-BF11-A196C7CD8EB5}" srcOrd="1" destOrd="0" presId="urn:microsoft.com/office/officeart/2005/8/layout/hList7"/>
    <dgm:cxn modelId="{655DE649-BA6B-4401-9970-97432B0B4CDF}" type="presParOf" srcId="{6F5C91D4-A030-42C3-AB1C-D551256DBF76}" destId="{3841A18D-0ED8-46A0-ABBB-AD224FC5AEDC}" srcOrd="2" destOrd="0" presId="urn:microsoft.com/office/officeart/2005/8/layout/hList7"/>
    <dgm:cxn modelId="{51F6C669-56D2-4981-97F4-1467AF0E9075}" type="presParOf" srcId="{6F5C91D4-A030-42C3-AB1C-D551256DBF76}" destId="{4CF1A789-7DB3-49C8-AFD8-B2B29D853260}" srcOrd="3" destOrd="0" presId="urn:microsoft.com/office/officeart/2005/8/layout/hList7"/>
    <dgm:cxn modelId="{D8FE04CC-C1A3-4587-AACB-263FF3BB9FE9}" type="presParOf" srcId="{086B9853-98FA-4A72-9757-A2A955550D56}" destId="{CC1521A3-2D60-4BFE-A695-EB87FBDACFAD}" srcOrd="1" destOrd="0" presId="urn:microsoft.com/office/officeart/2005/8/layout/hList7"/>
    <dgm:cxn modelId="{FF012D44-D611-49C2-A5E1-73C3F725143D}" type="presParOf" srcId="{086B9853-98FA-4A72-9757-A2A955550D56}" destId="{35BD8C99-913A-4214-8F01-D11709374D4C}" srcOrd="2" destOrd="0" presId="urn:microsoft.com/office/officeart/2005/8/layout/hList7"/>
    <dgm:cxn modelId="{D33F2955-C8AD-4492-B11B-9EF6608603DE}" type="presParOf" srcId="{35BD8C99-913A-4214-8F01-D11709374D4C}" destId="{CF1295F3-E3C7-47C9-A8E3-A8E2AABD6181}" srcOrd="0" destOrd="0" presId="urn:microsoft.com/office/officeart/2005/8/layout/hList7"/>
    <dgm:cxn modelId="{1DB36F19-A7CD-4D0A-A385-88B16A9B2FBE}" type="presParOf" srcId="{35BD8C99-913A-4214-8F01-D11709374D4C}" destId="{26BE2C7C-501A-4B05-A502-13FC7EF706B1}" srcOrd="1" destOrd="0" presId="urn:microsoft.com/office/officeart/2005/8/layout/hList7"/>
    <dgm:cxn modelId="{83D7C6BB-A9A4-45F9-9533-79C5AFF1088C}" type="presParOf" srcId="{35BD8C99-913A-4214-8F01-D11709374D4C}" destId="{12F6031C-98AF-4322-8AE6-BCA50F72A062}" srcOrd="2" destOrd="0" presId="urn:microsoft.com/office/officeart/2005/8/layout/hList7"/>
    <dgm:cxn modelId="{B419B21B-B21B-410F-B8B4-6179848E3653}" type="presParOf" srcId="{35BD8C99-913A-4214-8F01-D11709374D4C}" destId="{45B488AB-986E-4D31-870B-E09B210E5652}" srcOrd="3" destOrd="0" presId="urn:microsoft.com/office/officeart/2005/8/layout/hList7"/>
    <dgm:cxn modelId="{A6A614C3-0A11-4F7F-86FB-192DE19D85F6}" type="presParOf" srcId="{086B9853-98FA-4A72-9757-A2A955550D56}" destId="{E588ED83-6E5A-4899-87E2-67A58942B41A}" srcOrd="3" destOrd="0" presId="urn:microsoft.com/office/officeart/2005/8/layout/hList7"/>
    <dgm:cxn modelId="{2F15094D-6ADA-4951-A338-90846843499E}" type="presParOf" srcId="{086B9853-98FA-4A72-9757-A2A955550D56}" destId="{7EFD8A53-404A-4ADB-B364-847AD42C3869}" srcOrd="4" destOrd="0" presId="urn:microsoft.com/office/officeart/2005/8/layout/hList7"/>
    <dgm:cxn modelId="{4C99946A-F556-4AAB-A724-42AB2675BF77}" type="presParOf" srcId="{7EFD8A53-404A-4ADB-B364-847AD42C3869}" destId="{26B353AA-6195-4DBB-A5D5-8408AAB1CB9A}" srcOrd="0" destOrd="0" presId="urn:microsoft.com/office/officeart/2005/8/layout/hList7"/>
    <dgm:cxn modelId="{ED4F5D6E-B799-4C34-813B-989ED08DAFA9}" type="presParOf" srcId="{7EFD8A53-404A-4ADB-B364-847AD42C3869}" destId="{6EAB2073-58D9-40D5-88A9-22BFD88103D4}" srcOrd="1" destOrd="0" presId="urn:microsoft.com/office/officeart/2005/8/layout/hList7"/>
    <dgm:cxn modelId="{5685939E-E89B-4546-85F2-C8514D646C7C}" type="presParOf" srcId="{7EFD8A53-404A-4ADB-B364-847AD42C3869}" destId="{1EA044A6-F609-412E-ABEC-23D06013E9B3}" srcOrd="2" destOrd="0" presId="urn:microsoft.com/office/officeart/2005/8/layout/hList7"/>
    <dgm:cxn modelId="{8795F2F8-4824-43ED-ACB9-749E9BEEF66F}" type="presParOf" srcId="{7EFD8A53-404A-4ADB-B364-847AD42C3869}" destId="{C5CF6D8B-0B6D-491E-88BE-CE2845AD2851}" srcOrd="3" destOrd="0" presId="urn:microsoft.com/office/officeart/2005/8/layout/hList7"/>
    <dgm:cxn modelId="{0FBB3FA7-0E5E-410B-8B04-D4B743D415D5}" type="presParOf" srcId="{086B9853-98FA-4A72-9757-A2A955550D56}" destId="{592FF9B3-9E8E-41B6-96B2-346856FF26D0}" srcOrd="5" destOrd="0" presId="urn:microsoft.com/office/officeart/2005/8/layout/hList7"/>
    <dgm:cxn modelId="{7F930E2A-641A-4919-980A-9C79C8BE8B0A}" type="presParOf" srcId="{086B9853-98FA-4A72-9757-A2A955550D56}" destId="{51F2F9DC-5168-4356-8066-79953C9C80D8}" srcOrd="6" destOrd="0" presId="urn:microsoft.com/office/officeart/2005/8/layout/hList7"/>
    <dgm:cxn modelId="{802BFDA6-FB5B-4D2A-B816-D7E208A48674}" type="presParOf" srcId="{51F2F9DC-5168-4356-8066-79953C9C80D8}" destId="{123415CE-4ADF-4183-8C9C-7CFDD1AE5286}" srcOrd="0" destOrd="0" presId="urn:microsoft.com/office/officeart/2005/8/layout/hList7"/>
    <dgm:cxn modelId="{CAE82F39-9597-43E6-9E60-626C952D33AC}" type="presParOf" srcId="{51F2F9DC-5168-4356-8066-79953C9C80D8}" destId="{BEC14A42-86BC-44AA-BEFB-3D240B55CDB6}" srcOrd="1" destOrd="0" presId="urn:microsoft.com/office/officeart/2005/8/layout/hList7"/>
    <dgm:cxn modelId="{8201C39D-139E-4840-B54B-1FAFB7D7D88E}" type="presParOf" srcId="{51F2F9DC-5168-4356-8066-79953C9C80D8}" destId="{E7E437C7-6CA2-4DE5-BDD3-CBC41575245E}" srcOrd="2" destOrd="0" presId="urn:microsoft.com/office/officeart/2005/8/layout/hList7"/>
    <dgm:cxn modelId="{6815A8A6-BA95-4D4C-9DCF-279A492978BE}" type="presParOf" srcId="{51F2F9DC-5168-4356-8066-79953C9C80D8}" destId="{A5AB7C09-0BE3-4746-9362-748341B3EAD5}" srcOrd="3" destOrd="0" presId="urn:microsoft.com/office/officeart/2005/8/layout/hList7"/>
    <dgm:cxn modelId="{A3B91EC5-0735-4075-AE56-1D839A5BD143}" type="presParOf" srcId="{086B9853-98FA-4A72-9757-A2A955550D56}" destId="{9E809BFD-48E6-4AEB-B322-39EB52FAA8FA}" srcOrd="7" destOrd="0" presId="urn:microsoft.com/office/officeart/2005/8/layout/hList7"/>
    <dgm:cxn modelId="{A5EF5265-2A22-40E8-9504-3B0E9E65659D}" type="presParOf" srcId="{086B9853-98FA-4A72-9757-A2A955550D56}" destId="{6A5599A5-B759-49E0-8CDF-B91203F51B4E}" srcOrd="8" destOrd="0" presId="urn:microsoft.com/office/officeart/2005/8/layout/hList7"/>
    <dgm:cxn modelId="{A7492C03-148D-46C1-9C3E-4739900BDAB4}" type="presParOf" srcId="{6A5599A5-B759-49E0-8CDF-B91203F51B4E}" destId="{A396E9AA-2824-4336-AB01-A66632A30F55}" srcOrd="0" destOrd="0" presId="urn:microsoft.com/office/officeart/2005/8/layout/hList7"/>
    <dgm:cxn modelId="{454E1EEF-507F-455A-961E-417E551DABF1}" type="presParOf" srcId="{6A5599A5-B759-49E0-8CDF-B91203F51B4E}" destId="{6632D5BF-FBD2-49B1-818F-BC3E2C1ED258}" srcOrd="1" destOrd="0" presId="urn:microsoft.com/office/officeart/2005/8/layout/hList7"/>
    <dgm:cxn modelId="{6B36FE8D-B787-4F96-BCFD-A120FD214A07}" type="presParOf" srcId="{6A5599A5-B759-49E0-8CDF-B91203F51B4E}" destId="{17DAF5B1-8624-4CB6-9B7E-B1D9419CFB44}" srcOrd="2" destOrd="0" presId="urn:microsoft.com/office/officeart/2005/8/layout/hList7"/>
    <dgm:cxn modelId="{77E29485-6B44-4D5A-AB2C-15E440AA9266}" type="presParOf" srcId="{6A5599A5-B759-49E0-8CDF-B91203F51B4E}" destId="{DA73C359-25C4-47DF-8FB7-1FB5CD50A85C}" srcOrd="3" destOrd="0" presId="urn:microsoft.com/office/officeart/2005/8/layout/hList7"/>
    <dgm:cxn modelId="{6FC40BC3-F347-46BF-962D-AACE9C5E87F6}" type="presParOf" srcId="{086B9853-98FA-4A72-9757-A2A955550D56}" destId="{ECE1D52F-A14B-4917-8EDD-60F7B56F0F04}" srcOrd="9" destOrd="0" presId="urn:microsoft.com/office/officeart/2005/8/layout/hList7"/>
    <dgm:cxn modelId="{3E038601-62D0-4C64-855D-147B13FD7A37}" type="presParOf" srcId="{086B9853-98FA-4A72-9757-A2A955550D56}" destId="{FF1C411F-BFF3-42B3-A304-576080536C3C}" srcOrd="10" destOrd="0" presId="urn:microsoft.com/office/officeart/2005/8/layout/hList7"/>
    <dgm:cxn modelId="{CFFE5E98-00EE-4B0B-BEDF-DBE0492B965E}" type="presParOf" srcId="{FF1C411F-BFF3-42B3-A304-576080536C3C}" destId="{823256B9-01B1-437D-9477-79D3D83ED2C1}" srcOrd="0" destOrd="0" presId="urn:microsoft.com/office/officeart/2005/8/layout/hList7"/>
    <dgm:cxn modelId="{B2476862-7943-493F-91CB-F07BD454D7D2}" type="presParOf" srcId="{FF1C411F-BFF3-42B3-A304-576080536C3C}" destId="{F7D851B5-F24E-4F8A-8A93-A87490F651EA}" srcOrd="1" destOrd="0" presId="urn:microsoft.com/office/officeart/2005/8/layout/hList7"/>
    <dgm:cxn modelId="{8A976B83-A5F3-4CE0-956D-65398AD95C90}" type="presParOf" srcId="{FF1C411F-BFF3-42B3-A304-576080536C3C}" destId="{4A119A2B-406E-4394-9C3F-E012A844424E}" srcOrd="2" destOrd="0" presId="urn:microsoft.com/office/officeart/2005/8/layout/hList7"/>
    <dgm:cxn modelId="{905E7A0A-9FEF-470F-88B6-E373E5CEF9B3}" type="presParOf" srcId="{FF1C411F-BFF3-42B3-A304-576080536C3C}" destId="{69DDA3FA-A132-42BE-92E3-56DC10DCE91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8A1122-9D31-4C5A-BA9C-A9C32D615FB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054B4F6-671D-41AA-B78A-1547D38ABBA5}">
      <dgm:prSet phldrT="[Text]"/>
      <dgm:spPr/>
      <dgm:t>
        <a:bodyPr/>
        <a:lstStyle/>
        <a:p>
          <a:r>
            <a:rPr lang="en-GB" dirty="0"/>
            <a:t>Critical</a:t>
          </a:r>
        </a:p>
      </dgm:t>
    </dgm:pt>
    <dgm:pt modelId="{C97D96DA-918D-4F77-BC42-C4B6B00B2C37}" type="parTrans" cxnId="{381C25C0-9E3F-4653-BBC0-C844D7E55F79}">
      <dgm:prSet/>
      <dgm:spPr/>
      <dgm:t>
        <a:bodyPr/>
        <a:lstStyle/>
        <a:p>
          <a:endParaRPr lang="en-GB"/>
        </a:p>
      </dgm:t>
    </dgm:pt>
    <dgm:pt modelId="{4682C586-EEC8-4FFF-AC83-A6ADC0C0BE97}" type="sibTrans" cxnId="{381C25C0-9E3F-4653-BBC0-C844D7E55F79}">
      <dgm:prSet/>
      <dgm:spPr/>
      <dgm:t>
        <a:bodyPr/>
        <a:lstStyle/>
        <a:p>
          <a:endParaRPr lang="en-GB"/>
        </a:p>
      </dgm:t>
    </dgm:pt>
    <dgm:pt modelId="{3F6771D6-D440-4B91-8A09-02B0F715E1F9}">
      <dgm:prSet phldrT="[Text]"/>
      <dgm:spPr/>
      <dgm:t>
        <a:bodyPr/>
        <a:lstStyle/>
        <a:p>
          <a:r>
            <a:rPr lang="en-GB" dirty="0"/>
            <a:t>Supportive</a:t>
          </a:r>
        </a:p>
      </dgm:t>
    </dgm:pt>
    <dgm:pt modelId="{D0C0B841-2CF3-451D-A457-1B71E9856A2A}" type="parTrans" cxnId="{542B5BFA-0DD7-4935-98D7-0BDE3C40A5FB}">
      <dgm:prSet/>
      <dgm:spPr/>
      <dgm:t>
        <a:bodyPr/>
        <a:lstStyle/>
        <a:p>
          <a:endParaRPr lang="en-GB"/>
        </a:p>
      </dgm:t>
    </dgm:pt>
    <dgm:pt modelId="{9770734B-447E-4970-BF0B-827A3A469C3B}" type="sibTrans" cxnId="{542B5BFA-0DD7-4935-98D7-0BDE3C40A5FB}">
      <dgm:prSet/>
      <dgm:spPr/>
      <dgm:t>
        <a:bodyPr/>
        <a:lstStyle/>
        <a:p>
          <a:endParaRPr lang="en-GB"/>
        </a:p>
      </dgm:t>
    </dgm:pt>
    <dgm:pt modelId="{A817D604-6844-41EB-8BB4-88E078415F69}">
      <dgm:prSet phldrT="[Text]"/>
      <dgm:spPr/>
      <dgm:t>
        <a:bodyPr/>
        <a:lstStyle/>
        <a:p>
          <a:r>
            <a:rPr lang="en-GB" dirty="0"/>
            <a:t>On hold</a:t>
          </a:r>
        </a:p>
      </dgm:t>
    </dgm:pt>
    <dgm:pt modelId="{A9AB2EA1-299A-4A85-BB33-13769ABDBEC4}" type="parTrans" cxnId="{2EF18F9F-4200-4566-AE31-6925871881F0}">
      <dgm:prSet/>
      <dgm:spPr/>
      <dgm:t>
        <a:bodyPr/>
        <a:lstStyle/>
        <a:p>
          <a:endParaRPr lang="en-GB"/>
        </a:p>
      </dgm:t>
    </dgm:pt>
    <dgm:pt modelId="{F079D2D9-C992-4267-8164-F85EA1506047}" type="sibTrans" cxnId="{2EF18F9F-4200-4566-AE31-6925871881F0}">
      <dgm:prSet/>
      <dgm:spPr/>
      <dgm:t>
        <a:bodyPr/>
        <a:lstStyle/>
        <a:p>
          <a:endParaRPr lang="en-GB"/>
        </a:p>
      </dgm:t>
    </dgm:pt>
    <dgm:pt modelId="{ED5F401D-664C-416F-AF49-F1A12F471A30}">
      <dgm:prSet phldrT="[Text]"/>
      <dgm:spPr/>
      <dgm:t>
        <a:bodyPr/>
        <a:lstStyle/>
        <a:p>
          <a:r>
            <a:rPr lang="en-US" dirty="0"/>
            <a:t>Companies who either aren’t central or don’t have relevant messaging for now</a:t>
          </a:r>
          <a:endParaRPr lang="en-GB" dirty="0"/>
        </a:p>
      </dgm:t>
    </dgm:pt>
    <dgm:pt modelId="{0DB68525-0D0E-4075-BEE4-1940A5ECF224}" type="parTrans" cxnId="{0ECDB8FC-4E0F-4A67-8250-CA936FB18745}">
      <dgm:prSet/>
      <dgm:spPr/>
      <dgm:t>
        <a:bodyPr/>
        <a:lstStyle/>
        <a:p>
          <a:endParaRPr lang="en-GB"/>
        </a:p>
      </dgm:t>
    </dgm:pt>
    <dgm:pt modelId="{6D0D5718-14FA-4713-86F4-76C948002652}" type="sibTrans" cxnId="{0ECDB8FC-4E0F-4A67-8250-CA936FB18745}">
      <dgm:prSet/>
      <dgm:spPr/>
      <dgm:t>
        <a:bodyPr/>
        <a:lstStyle/>
        <a:p>
          <a:endParaRPr lang="en-GB"/>
        </a:p>
      </dgm:t>
    </dgm:pt>
    <dgm:pt modelId="{0886B08F-3CAD-469C-9772-11D3AD363A7B}">
      <dgm:prSet/>
      <dgm:spPr/>
      <dgm:t>
        <a:bodyPr/>
        <a:lstStyle/>
        <a:p>
          <a:r>
            <a:rPr lang="en-US" dirty="0"/>
            <a:t>Companies that deliver or have adapted to deliver other things I need </a:t>
          </a:r>
        </a:p>
      </dgm:t>
    </dgm:pt>
    <dgm:pt modelId="{4E6C0C82-83F5-4813-B22E-F924BC24E652}" type="parTrans" cxnId="{21C61938-F6B9-4A09-BB33-52DDB9E20530}">
      <dgm:prSet/>
      <dgm:spPr/>
      <dgm:t>
        <a:bodyPr/>
        <a:lstStyle/>
        <a:p>
          <a:endParaRPr lang="en-GB"/>
        </a:p>
      </dgm:t>
    </dgm:pt>
    <dgm:pt modelId="{9256FFE3-C5AF-45B7-A9A1-180FFEC69068}" type="sibTrans" cxnId="{21C61938-F6B9-4A09-BB33-52DDB9E20530}">
      <dgm:prSet/>
      <dgm:spPr/>
      <dgm:t>
        <a:bodyPr/>
        <a:lstStyle/>
        <a:p>
          <a:endParaRPr lang="en-GB"/>
        </a:p>
      </dgm:t>
    </dgm:pt>
    <dgm:pt modelId="{61E9DBF6-4DCB-4B0E-A8C3-B61E8D2F4559}">
      <dgm:prSet phldrT="[Text]"/>
      <dgm:spPr/>
      <dgm:t>
        <a:bodyPr/>
        <a:lstStyle/>
        <a:p>
          <a:r>
            <a:rPr lang="en-US" dirty="0"/>
            <a:t>Companies who are essential at this time to meeting my needs</a:t>
          </a:r>
          <a:endParaRPr lang="en-GB" dirty="0"/>
        </a:p>
      </dgm:t>
    </dgm:pt>
    <dgm:pt modelId="{3C2377A1-51B6-4122-8A5D-A15F4E4100FB}" type="sibTrans" cxnId="{58FF163C-77FE-44CB-A0DF-71236A164262}">
      <dgm:prSet/>
      <dgm:spPr/>
      <dgm:t>
        <a:bodyPr/>
        <a:lstStyle/>
        <a:p>
          <a:endParaRPr lang="en-GB"/>
        </a:p>
      </dgm:t>
    </dgm:pt>
    <dgm:pt modelId="{FAFB8D6D-6941-46BD-8067-24A542A30548}" type="parTrans" cxnId="{58FF163C-77FE-44CB-A0DF-71236A164262}">
      <dgm:prSet/>
      <dgm:spPr/>
      <dgm:t>
        <a:bodyPr/>
        <a:lstStyle/>
        <a:p>
          <a:endParaRPr lang="en-GB"/>
        </a:p>
      </dgm:t>
    </dgm:pt>
    <dgm:pt modelId="{009CA18D-BBE0-47F5-A1C5-DB67F2BC2C4E}">
      <dgm:prSet phldrT="[Text]"/>
      <dgm:spPr>
        <a:solidFill>
          <a:schemeClr val="accent2"/>
        </a:solidFill>
      </dgm:spPr>
      <dgm:t>
        <a:bodyPr/>
        <a:lstStyle/>
        <a:p>
          <a:r>
            <a:rPr lang="en-GB" dirty="0"/>
            <a:t>Grocery stores, Telco, Entertainment, Financial Services</a:t>
          </a:r>
        </a:p>
      </dgm:t>
    </dgm:pt>
    <dgm:pt modelId="{CA549F39-934E-4334-870C-D9D183518867}" type="parTrans" cxnId="{6ECF27C8-ED75-4E33-8510-9CBF7ED63F04}">
      <dgm:prSet/>
      <dgm:spPr/>
      <dgm:t>
        <a:bodyPr/>
        <a:lstStyle/>
        <a:p>
          <a:endParaRPr lang="en-GB"/>
        </a:p>
      </dgm:t>
    </dgm:pt>
    <dgm:pt modelId="{0E0E742D-D324-4797-90E0-3F11BF9C1145}" type="sibTrans" cxnId="{6ECF27C8-ED75-4E33-8510-9CBF7ED63F04}">
      <dgm:prSet/>
      <dgm:spPr/>
      <dgm:t>
        <a:bodyPr/>
        <a:lstStyle/>
        <a:p>
          <a:endParaRPr lang="en-GB"/>
        </a:p>
      </dgm:t>
    </dgm:pt>
    <dgm:pt modelId="{2CF8C08E-BE8E-4A3D-8A66-10732C99715F}">
      <dgm:prSet phldrT="[Text]"/>
      <dgm:spPr>
        <a:solidFill>
          <a:schemeClr val="accent2"/>
        </a:solidFill>
      </dgm:spPr>
      <dgm:t>
        <a:bodyPr/>
        <a:lstStyle/>
        <a:p>
          <a:r>
            <a:rPr lang="en-GB" dirty="0"/>
            <a:t>Home delivered meals, online shopping</a:t>
          </a:r>
        </a:p>
      </dgm:t>
    </dgm:pt>
    <dgm:pt modelId="{CFF13E02-1876-4273-88ED-3F211F640D20}" type="parTrans" cxnId="{DE3892D5-D34C-43D7-A2EB-D7EC127FC623}">
      <dgm:prSet/>
      <dgm:spPr/>
      <dgm:t>
        <a:bodyPr/>
        <a:lstStyle/>
        <a:p>
          <a:endParaRPr lang="en-GB"/>
        </a:p>
      </dgm:t>
    </dgm:pt>
    <dgm:pt modelId="{E4B6B214-38EC-4F11-A63C-3F5637FCC4ED}" type="sibTrans" cxnId="{DE3892D5-D34C-43D7-A2EB-D7EC127FC623}">
      <dgm:prSet/>
      <dgm:spPr/>
      <dgm:t>
        <a:bodyPr/>
        <a:lstStyle/>
        <a:p>
          <a:endParaRPr lang="en-GB"/>
        </a:p>
      </dgm:t>
    </dgm:pt>
    <dgm:pt modelId="{9C63E98C-472D-4C2C-9FE7-F4043D6D32C2}">
      <dgm:prSet phldrT="[Text]"/>
      <dgm:spPr>
        <a:solidFill>
          <a:schemeClr val="accent2"/>
        </a:solidFill>
      </dgm:spPr>
      <dgm:t>
        <a:bodyPr/>
        <a:lstStyle/>
        <a:p>
          <a:r>
            <a:rPr lang="en-GB" dirty="0"/>
            <a:t>Airlines, travel insurance</a:t>
          </a:r>
        </a:p>
      </dgm:t>
    </dgm:pt>
    <dgm:pt modelId="{61ECFB0B-41D2-417E-9B97-B0F012F001DF}" type="parTrans" cxnId="{7869E81D-F880-4920-86EA-06716571A3B9}">
      <dgm:prSet/>
      <dgm:spPr/>
      <dgm:t>
        <a:bodyPr/>
        <a:lstStyle/>
        <a:p>
          <a:endParaRPr lang="en-GB"/>
        </a:p>
      </dgm:t>
    </dgm:pt>
    <dgm:pt modelId="{267BBFB0-97F2-41DF-984F-25E6DB1FF660}" type="sibTrans" cxnId="{7869E81D-F880-4920-86EA-06716571A3B9}">
      <dgm:prSet/>
      <dgm:spPr/>
      <dgm:t>
        <a:bodyPr/>
        <a:lstStyle/>
        <a:p>
          <a:endParaRPr lang="en-GB"/>
        </a:p>
      </dgm:t>
    </dgm:pt>
    <dgm:pt modelId="{23EF2A31-FA6A-4E6C-9517-88BC9A85FC8C}" type="pres">
      <dgm:prSet presAssocID="{128A1122-9D31-4C5A-BA9C-A9C32D615FB0}" presName="theList" presStyleCnt="0">
        <dgm:presLayoutVars>
          <dgm:dir/>
          <dgm:animLvl val="lvl"/>
          <dgm:resizeHandles val="exact"/>
        </dgm:presLayoutVars>
      </dgm:prSet>
      <dgm:spPr/>
    </dgm:pt>
    <dgm:pt modelId="{88AB939B-65D9-41AE-A15A-A56C32081306}" type="pres">
      <dgm:prSet presAssocID="{D054B4F6-671D-41AA-B78A-1547D38ABBA5}" presName="compNode" presStyleCnt="0"/>
      <dgm:spPr/>
    </dgm:pt>
    <dgm:pt modelId="{4405C855-A9A7-4258-8DF4-3DAA5F7CDF18}" type="pres">
      <dgm:prSet presAssocID="{D054B4F6-671D-41AA-B78A-1547D38ABBA5}" presName="aNode" presStyleLbl="bgShp" presStyleIdx="0" presStyleCnt="3"/>
      <dgm:spPr/>
    </dgm:pt>
    <dgm:pt modelId="{1368878B-FA7C-4AF4-AD64-D1542B20114A}" type="pres">
      <dgm:prSet presAssocID="{D054B4F6-671D-41AA-B78A-1547D38ABBA5}" presName="textNode" presStyleLbl="bgShp" presStyleIdx="0" presStyleCnt="3"/>
      <dgm:spPr/>
    </dgm:pt>
    <dgm:pt modelId="{3E4C5B91-723E-417E-BA99-C1747BD87C8B}" type="pres">
      <dgm:prSet presAssocID="{D054B4F6-671D-41AA-B78A-1547D38ABBA5}" presName="compChildNode" presStyleCnt="0"/>
      <dgm:spPr/>
    </dgm:pt>
    <dgm:pt modelId="{6FF7A1D5-0414-4A58-9E71-B821ADF92F4E}" type="pres">
      <dgm:prSet presAssocID="{D054B4F6-671D-41AA-B78A-1547D38ABBA5}" presName="theInnerList" presStyleCnt="0"/>
      <dgm:spPr/>
    </dgm:pt>
    <dgm:pt modelId="{B34C0C4A-B155-4D75-ADC4-D15082FFE572}" type="pres">
      <dgm:prSet presAssocID="{61E9DBF6-4DCB-4B0E-A8C3-B61E8D2F4559}" presName="childNode" presStyleLbl="node1" presStyleIdx="0" presStyleCnt="6">
        <dgm:presLayoutVars>
          <dgm:bulletEnabled val="1"/>
        </dgm:presLayoutVars>
      </dgm:prSet>
      <dgm:spPr/>
    </dgm:pt>
    <dgm:pt modelId="{C1DE59A4-76C6-4B22-970D-98C7BAD39055}" type="pres">
      <dgm:prSet presAssocID="{61E9DBF6-4DCB-4B0E-A8C3-B61E8D2F4559}" presName="aSpace2" presStyleCnt="0"/>
      <dgm:spPr/>
    </dgm:pt>
    <dgm:pt modelId="{052BBC2F-DF7A-43F9-927D-C75457EBE583}" type="pres">
      <dgm:prSet presAssocID="{009CA18D-BBE0-47F5-A1C5-DB67F2BC2C4E}" presName="childNode" presStyleLbl="node1" presStyleIdx="1" presStyleCnt="6">
        <dgm:presLayoutVars>
          <dgm:bulletEnabled val="1"/>
        </dgm:presLayoutVars>
      </dgm:prSet>
      <dgm:spPr/>
    </dgm:pt>
    <dgm:pt modelId="{73431E5A-62D1-472D-8600-436DA3E5A6D4}" type="pres">
      <dgm:prSet presAssocID="{D054B4F6-671D-41AA-B78A-1547D38ABBA5}" presName="aSpace" presStyleCnt="0"/>
      <dgm:spPr/>
    </dgm:pt>
    <dgm:pt modelId="{F5F14C60-ECC3-438C-A0EC-EA26E3305B24}" type="pres">
      <dgm:prSet presAssocID="{3F6771D6-D440-4B91-8A09-02B0F715E1F9}" presName="compNode" presStyleCnt="0"/>
      <dgm:spPr/>
    </dgm:pt>
    <dgm:pt modelId="{736D0399-C4DA-4630-8B4D-6F2108A1626B}" type="pres">
      <dgm:prSet presAssocID="{3F6771D6-D440-4B91-8A09-02B0F715E1F9}" presName="aNode" presStyleLbl="bgShp" presStyleIdx="1" presStyleCnt="3"/>
      <dgm:spPr/>
    </dgm:pt>
    <dgm:pt modelId="{F084B67D-8138-4667-A301-21F30A67279A}" type="pres">
      <dgm:prSet presAssocID="{3F6771D6-D440-4B91-8A09-02B0F715E1F9}" presName="textNode" presStyleLbl="bgShp" presStyleIdx="1" presStyleCnt="3"/>
      <dgm:spPr/>
    </dgm:pt>
    <dgm:pt modelId="{152948D6-EDB1-4FFC-9FE1-921E44E6F826}" type="pres">
      <dgm:prSet presAssocID="{3F6771D6-D440-4B91-8A09-02B0F715E1F9}" presName="compChildNode" presStyleCnt="0"/>
      <dgm:spPr/>
    </dgm:pt>
    <dgm:pt modelId="{C6BC57F0-9D12-4114-BAA5-886FB6ECC995}" type="pres">
      <dgm:prSet presAssocID="{3F6771D6-D440-4B91-8A09-02B0F715E1F9}" presName="theInnerList" presStyleCnt="0"/>
      <dgm:spPr/>
    </dgm:pt>
    <dgm:pt modelId="{0242737B-96C4-426D-A921-20AAFC9F1663}" type="pres">
      <dgm:prSet presAssocID="{0886B08F-3CAD-469C-9772-11D3AD363A7B}" presName="childNode" presStyleLbl="node1" presStyleIdx="2" presStyleCnt="6">
        <dgm:presLayoutVars>
          <dgm:bulletEnabled val="1"/>
        </dgm:presLayoutVars>
      </dgm:prSet>
      <dgm:spPr/>
    </dgm:pt>
    <dgm:pt modelId="{A8AF8282-0604-4D14-852B-16EDDC6B3152}" type="pres">
      <dgm:prSet presAssocID="{0886B08F-3CAD-469C-9772-11D3AD363A7B}" presName="aSpace2" presStyleCnt="0"/>
      <dgm:spPr/>
    </dgm:pt>
    <dgm:pt modelId="{43B08BFD-4B66-4E6A-BAAD-3DE11079EF2B}" type="pres">
      <dgm:prSet presAssocID="{2CF8C08E-BE8E-4A3D-8A66-10732C99715F}" presName="childNode" presStyleLbl="node1" presStyleIdx="3" presStyleCnt="6">
        <dgm:presLayoutVars>
          <dgm:bulletEnabled val="1"/>
        </dgm:presLayoutVars>
      </dgm:prSet>
      <dgm:spPr/>
    </dgm:pt>
    <dgm:pt modelId="{7971985F-FE41-4564-A54E-6884C06905C0}" type="pres">
      <dgm:prSet presAssocID="{3F6771D6-D440-4B91-8A09-02B0F715E1F9}" presName="aSpace" presStyleCnt="0"/>
      <dgm:spPr/>
    </dgm:pt>
    <dgm:pt modelId="{85CCCEB0-9359-45EB-9F0A-95BAA4B0DA45}" type="pres">
      <dgm:prSet presAssocID="{A817D604-6844-41EB-8BB4-88E078415F69}" presName="compNode" presStyleCnt="0"/>
      <dgm:spPr/>
    </dgm:pt>
    <dgm:pt modelId="{BC11C987-F6FA-44E2-812E-50FB9AD431DB}" type="pres">
      <dgm:prSet presAssocID="{A817D604-6844-41EB-8BB4-88E078415F69}" presName="aNode" presStyleLbl="bgShp" presStyleIdx="2" presStyleCnt="3"/>
      <dgm:spPr/>
    </dgm:pt>
    <dgm:pt modelId="{750929A8-A214-4263-8AC9-028B334F4903}" type="pres">
      <dgm:prSet presAssocID="{A817D604-6844-41EB-8BB4-88E078415F69}" presName="textNode" presStyleLbl="bgShp" presStyleIdx="2" presStyleCnt="3"/>
      <dgm:spPr/>
    </dgm:pt>
    <dgm:pt modelId="{CD654CF3-5872-4E5F-914D-7F92E7FB1A45}" type="pres">
      <dgm:prSet presAssocID="{A817D604-6844-41EB-8BB4-88E078415F69}" presName="compChildNode" presStyleCnt="0"/>
      <dgm:spPr/>
    </dgm:pt>
    <dgm:pt modelId="{95032A8E-D40D-463D-9F07-8FF6489A074E}" type="pres">
      <dgm:prSet presAssocID="{A817D604-6844-41EB-8BB4-88E078415F69}" presName="theInnerList" presStyleCnt="0"/>
      <dgm:spPr/>
    </dgm:pt>
    <dgm:pt modelId="{CC584411-5062-4903-89EA-71E5A3A12E68}" type="pres">
      <dgm:prSet presAssocID="{ED5F401D-664C-416F-AF49-F1A12F471A30}" presName="childNode" presStyleLbl="node1" presStyleIdx="4" presStyleCnt="6">
        <dgm:presLayoutVars>
          <dgm:bulletEnabled val="1"/>
        </dgm:presLayoutVars>
      </dgm:prSet>
      <dgm:spPr/>
    </dgm:pt>
    <dgm:pt modelId="{F939FB8C-E837-40A4-B56C-8312009CA734}" type="pres">
      <dgm:prSet presAssocID="{ED5F401D-664C-416F-AF49-F1A12F471A30}" presName="aSpace2" presStyleCnt="0"/>
      <dgm:spPr/>
    </dgm:pt>
    <dgm:pt modelId="{15583118-B289-4DBD-A5AE-7369A86E0488}" type="pres">
      <dgm:prSet presAssocID="{9C63E98C-472D-4C2C-9FE7-F4043D6D32C2}" presName="childNode" presStyleLbl="node1" presStyleIdx="5" presStyleCnt="6">
        <dgm:presLayoutVars>
          <dgm:bulletEnabled val="1"/>
        </dgm:presLayoutVars>
      </dgm:prSet>
      <dgm:spPr/>
    </dgm:pt>
  </dgm:ptLst>
  <dgm:cxnLst>
    <dgm:cxn modelId="{7DC5B013-824A-4A99-9D3E-1D3A293577CF}" type="presOf" srcId="{2CF8C08E-BE8E-4A3D-8A66-10732C99715F}" destId="{43B08BFD-4B66-4E6A-BAAD-3DE11079EF2B}" srcOrd="0" destOrd="0" presId="urn:microsoft.com/office/officeart/2005/8/layout/lProcess2"/>
    <dgm:cxn modelId="{7869E81D-F880-4920-86EA-06716571A3B9}" srcId="{A817D604-6844-41EB-8BB4-88E078415F69}" destId="{9C63E98C-472D-4C2C-9FE7-F4043D6D32C2}" srcOrd="1" destOrd="0" parTransId="{61ECFB0B-41D2-417E-9B97-B0F012F001DF}" sibTransId="{267BBFB0-97F2-41DF-984F-25E6DB1FF660}"/>
    <dgm:cxn modelId="{583FC327-9055-4DF1-8A2B-51C0BF1A78CC}" type="presOf" srcId="{D054B4F6-671D-41AA-B78A-1547D38ABBA5}" destId="{4405C855-A9A7-4258-8DF4-3DAA5F7CDF18}" srcOrd="0" destOrd="0" presId="urn:microsoft.com/office/officeart/2005/8/layout/lProcess2"/>
    <dgm:cxn modelId="{21C61938-F6B9-4A09-BB33-52DDB9E20530}" srcId="{3F6771D6-D440-4B91-8A09-02B0F715E1F9}" destId="{0886B08F-3CAD-469C-9772-11D3AD363A7B}" srcOrd="0" destOrd="0" parTransId="{4E6C0C82-83F5-4813-B22E-F924BC24E652}" sibTransId="{9256FFE3-C5AF-45B7-A9A1-180FFEC69068}"/>
    <dgm:cxn modelId="{58FF163C-77FE-44CB-A0DF-71236A164262}" srcId="{D054B4F6-671D-41AA-B78A-1547D38ABBA5}" destId="{61E9DBF6-4DCB-4B0E-A8C3-B61E8D2F4559}" srcOrd="0" destOrd="0" parTransId="{FAFB8D6D-6941-46BD-8067-24A542A30548}" sibTransId="{3C2377A1-51B6-4122-8A5D-A15F4E4100FB}"/>
    <dgm:cxn modelId="{40A40545-F015-4E68-9335-52AC481A0409}" type="presOf" srcId="{009CA18D-BBE0-47F5-A1C5-DB67F2BC2C4E}" destId="{052BBC2F-DF7A-43F9-927D-C75457EBE583}" srcOrd="0" destOrd="0" presId="urn:microsoft.com/office/officeart/2005/8/layout/lProcess2"/>
    <dgm:cxn modelId="{77E62048-938C-413E-B554-C4E46894A061}" type="presOf" srcId="{3F6771D6-D440-4B91-8A09-02B0F715E1F9}" destId="{F084B67D-8138-4667-A301-21F30A67279A}" srcOrd="1" destOrd="0" presId="urn:microsoft.com/office/officeart/2005/8/layout/lProcess2"/>
    <dgm:cxn modelId="{4694AD84-AD99-4639-9105-74D60EAA6832}" type="presOf" srcId="{61E9DBF6-4DCB-4B0E-A8C3-B61E8D2F4559}" destId="{B34C0C4A-B155-4D75-ADC4-D15082FFE572}" srcOrd="0" destOrd="0" presId="urn:microsoft.com/office/officeart/2005/8/layout/lProcess2"/>
    <dgm:cxn modelId="{2629B988-DFA5-4CE7-8AC5-482E9A6C224B}" type="presOf" srcId="{0886B08F-3CAD-469C-9772-11D3AD363A7B}" destId="{0242737B-96C4-426D-A921-20AAFC9F1663}" srcOrd="0" destOrd="0" presId="urn:microsoft.com/office/officeart/2005/8/layout/lProcess2"/>
    <dgm:cxn modelId="{2EF18F9F-4200-4566-AE31-6925871881F0}" srcId="{128A1122-9D31-4C5A-BA9C-A9C32D615FB0}" destId="{A817D604-6844-41EB-8BB4-88E078415F69}" srcOrd="2" destOrd="0" parTransId="{A9AB2EA1-299A-4A85-BB33-13769ABDBEC4}" sibTransId="{F079D2D9-C992-4267-8164-F85EA1506047}"/>
    <dgm:cxn modelId="{6D4CE1AB-1310-4617-9686-2EB918305B7D}" type="presOf" srcId="{128A1122-9D31-4C5A-BA9C-A9C32D615FB0}" destId="{23EF2A31-FA6A-4E6C-9517-88BC9A85FC8C}" srcOrd="0" destOrd="0" presId="urn:microsoft.com/office/officeart/2005/8/layout/lProcess2"/>
    <dgm:cxn modelId="{B515E0B5-E638-40AD-85C4-F0198C6ACFBC}" type="presOf" srcId="{9C63E98C-472D-4C2C-9FE7-F4043D6D32C2}" destId="{15583118-B289-4DBD-A5AE-7369A86E0488}" srcOrd="0" destOrd="0" presId="urn:microsoft.com/office/officeart/2005/8/layout/lProcess2"/>
    <dgm:cxn modelId="{381C25C0-9E3F-4653-BBC0-C844D7E55F79}" srcId="{128A1122-9D31-4C5A-BA9C-A9C32D615FB0}" destId="{D054B4F6-671D-41AA-B78A-1547D38ABBA5}" srcOrd="0" destOrd="0" parTransId="{C97D96DA-918D-4F77-BC42-C4B6B00B2C37}" sibTransId="{4682C586-EEC8-4FFF-AC83-A6ADC0C0BE97}"/>
    <dgm:cxn modelId="{217461C6-20E6-47E6-98BE-AFB83ABF64A3}" type="presOf" srcId="{ED5F401D-664C-416F-AF49-F1A12F471A30}" destId="{CC584411-5062-4903-89EA-71E5A3A12E68}" srcOrd="0" destOrd="0" presId="urn:microsoft.com/office/officeart/2005/8/layout/lProcess2"/>
    <dgm:cxn modelId="{33D7A9C6-5501-4F47-BD67-740BFFEBB343}" type="presOf" srcId="{3F6771D6-D440-4B91-8A09-02B0F715E1F9}" destId="{736D0399-C4DA-4630-8B4D-6F2108A1626B}" srcOrd="0" destOrd="0" presId="urn:microsoft.com/office/officeart/2005/8/layout/lProcess2"/>
    <dgm:cxn modelId="{EBA758C7-D82F-4BE5-8021-08B7C6D5B7F2}" type="presOf" srcId="{A817D604-6844-41EB-8BB4-88E078415F69}" destId="{750929A8-A214-4263-8AC9-028B334F4903}" srcOrd="1" destOrd="0" presId="urn:microsoft.com/office/officeart/2005/8/layout/lProcess2"/>
    <dgm:cxn modelId="{6ECF27C8-ED75-4E33-8510-9CBF7ED63F04}" srcId="{D054B4F6-671D-41AA-B78A-1547D38ABBA5}" destId="{009CA18D-BBE0-47F5-A1C5-DB67F2BC2C4E}" srcOrd="1" destOrd="0" parTransId="{CA549F39-934E-4334-870C-D9D183518867}" sibTransId="{0E0E742D-D324-4797-90E0-3F11BF9C1145}"/>
    <dgm:cxn modelId="{7AA670D3-EAF4-46A7-9876-2F6F173C79C2}" type="presOf" srcId="{D054B4F6-671D-41AA-B78A-1547D38ABBA5}" destId="{1368878B-FA7C-4AF4-AD64-D1542B20114A}" srcOrd="1" destOrd="0" presId="urn:microsoft.com/office/officeart/2005/8/layout/lProcess2"/>
    <dgm:cxn modelId="{DE3892D5-D34C-43D7-A2EB-D7EC127FC623}" srcId="{3F6771D6-D440-4B91-8A09-02B0F715E1F9}" destId="{2CF8C08E-BE8E-4A3D-8A66-10732C99715F}" srcOrd="1" destOrd="0" parTransId="{CFF13E02-1876-4273-88ED-3F211F640D20}" sibTransId="{E4B6B214-38EC-4F11-A63C-3F5637FCC4ED}"/>
    <dgm:cxn modelId="{9BDE12F9-D57A-45DB-9C6F-6F0F73017562}" type="presOf" srcId="{A817D604-6844-41EB-8BB4-88E078415F69}" destId="{BC11C987-F6FA-44E2-812E-50FB9AD431DB}" srcOrd="0" destOrd="0" presId="urn:microsoft.com/office/officeart/2005/8/layout/lProcess2"/>
    <dgm:cxn modelId="{542B5BFA-0DD7-4935-98D7-0BDE3C40A5FB}" srcId="{128A1122-9D31-4C5A-BA9C-A9C32D615FB0}" destId="{3F6771D6-D440-4B91-8A09-02B0F715E1F9}" srcOrd="1" destOrd="0" parTransId="{D0C0B841-2CF3-451D-A457-1B71E9856A2A}" sibTransId="{9770734B-447E-4970-BF0B-827A3A469C3B}"/>
    <dgm:cxn modelId="{0ECDB8FC-4E0F-4A67-8250-CA936FB18745}" srcId="{A817D604-6844-41EB-8BB4-88E078415F69}" destId="{ED5F401D-664C-416F-AF49-F1A12F471A30}" srcOrd="0" destOrd="0" parTransId="{0DB68525-0D0E-4075-BEE4-1940A5ECF224}" sibTransId="{6D0D5718-14FA-4713-86F4-76C948002652}"/>
    <dgm:cxn modelId="{9FF84DED-3B5C-4C77-8D41-CDB788282342}" type="presParOf" srcId="{23EF2A31-FA6A-4E6C-9517-88BC9A85FC8C}" destId="{88AB939B-65D9-41AE-A15A-A56C32081306}" srcOrd="0" destOrd="0" presId="urn:microsoft.com/office/officeart/2005/8/layout/lProcess2"/>
    <dgm:cxn modelId="{8F87417A-8850-4A8E-B222-C0E1434F49AA}" type="presParOf" srcId="{88AB939B-65D9-41AE-A15A-A56C32081306}" destId="{4405C855-A9A7-4258-8DF4-3DAA5F7CDF18}" srcOrd="0" destOrd="0" presId="urn:microsoft.com/office/officeart/2005/8/layout/lProcess2"/>
    <dgm:cxn modelId="{8C557E41-9FA3-43E6-A0F4-BA8F6C762354}" type="presParOf" srcId="{88AB939B-65D9-41AE-A15A-A56C32081306}" destId="{1368878B-FA7C-4AF4-AD64-D1542B20114A}" srcOrd="1" destOrd="0" presId="urn:microsoft.com/office/officeart/2005/8/layout/lProcess2"/>
    <dgm:cxn modelId="{2D0EB73F-897B-42B4-9264-3A56CBA39CAE}" type="presParOf" srcId="{88AB939B-65D9-41AE-A15A-A56C32081306}" destId="{3E4C5B91-723E-417E-BA99-C1747BD87C8B}" srcOrd="2" destOrd="0" presId="urn:microsoft.com/office/officeart/2005/8/layout/lProcess2"/>
    <dgm:cxn modelId="{556620D0-451E-43A5-8CC9-6D34614793FA}" type="presParOf" srcId="{3E4C5B91-723E-417E-BA99-C1747BD87C8B}" destId="{6FF7A1D5-0414-4A58-9E71-B821ADF92F4E}" srcOrd="0" destOrd="0" presId="urn:microsoft.com/office/officeart/2005/8/layout/lProcess2"/>
    <dgm:cxn modelId="{9A884991-264B-4148-87AC-06E24B672B7A}" type="presParOf" srcId="{6FF7A1D5-0414-4A58-9E71-B821ADF92F4E}" destId="{B34C0C4A-B155-4D75-ADC4-D15082FFE572}" srcOrd="0" destOrd="0" presId="urn:microsoft.com/office/officeart/2005/8/layout/lProcess2"/>
    <dgm:cxn modelId="{C0EC1C89-FE07-47C9-819F-B0A7D5047EC8}" type="presParOf" srcId="{6FF7A1D5-0414-4A58-9E71-B821ADF92F4E}" destId="{C1DE59A4-76C6-4B22-970D-98C7BAD39055}" srcOrd="1" destOrd="0" presId="urn:microsoft.com/office/officeart/2005/8/layout/lProcess2"/>
    <dgm:cxn modelId="{1E3E8022-C967-4D78-9604-A12758A26409}" type="presParOf" srcId="{6FF7A1D5-0414-4A58-9E71-B821ADF92F4E}" destId="{052BBC2F-DF7A-43F9-927D-C75457EBE583}" srcOrd="2" destOrd="0" presId="urn:microsoft.com/office/officeart/2005/8/layout/lProcess2"/>
    <dgm:cxn modelId="{E2DDC22F-FEB3-4644-8109-DA756AE38E26}" type="presParOf" srcId="{23EF2A31-FA6A-4E6C-9517-88BC9A85FC8C}" destId="{73431E5A-62D1-472D-8600-436DA3E5A6D4}" srcOrd="1" destOrd="0" presId="urn:microsoft.com/office/officeart/2005/8/layout/lProcess2"/>
    <dgm:cxn modelId="{F4921B77-7DA6-41FF-A438-0BAE8699A16F}" type="presParOf" srcId="{23EF2A31-FA6A-4E6C-9517-88BC9A85FC8C}" destId="{F5F14C60-ECC3-438C-A0EC-EA26E3305B24}" srcOrd="2" destOrd="0" presId="urn:microsoft.com/office/officeart/2005/8/layout/lProcess2"/>
    <dgm:cxn modelId="{A4B7A79E-FDB2-4EAD-BE64-2B9D64B2ADCF}" type="presParOf" srcId="{F5F14C60-ECC3-438C-A0EC-EA26E3305B24}" destId="{736D0399-C4DA-4630-8B4D-6F2108A1626B}" srcOrd="0" destOrd="0" presId="urn:microsoft.com/office/officeart/2005/8/layout/lProcess2"/>
    <dgm:cxn modelId="{36D45560-3D2D-49C9-9FA1-2A3E081A497B}" type="presParOf" srcId="{F5F14C60-ECC3-438C-A0EC-EA26E3305B24}" destId="{F084B67D-8138-4667-A301-21F30A67279A}" srcOrd="1" destOrd="0" presId="urn:microsoft.com/office/officeart/2005/8/layout/lProcess2"/>
    <dgm:cxn modelId="{0E293894-621A-42A4-8FDE-5556B8388B07}" type="presParOf" srcId="{F5F14C60-ECC3-438C-A0EC-EA26E3305B24}" destId="{152948D6-EDB1-4FFC-9FE1-921E44E6F826}" srcOrd="2" destOrd="0" presId="urn:microsoft.com/office/officeart/2005/8/layout/lProcess2"/>
    <dgm:cxn modelId="{D9DFA416-2B0D-45C0-90FF-A737004A93C6}" type="presParOf" srcId="{152948D6-EDB1-4FFC-9FE1-921E44E6F826}" destId="{C6BC57F0-9D12-4114-BAA5-886FB6ECC995}" srcOrd="0" destOrd="0" presId="urn:microsoft.com/office/officeart/2005/8/layout/lProcess2"/>
    <dgm:cxn modelId="{17B196DA-48D7-4ADB-BA15-431EF020E8F2}" type="presParOf" srcId="{C6BC57F0-9D12-4114-BAA5-886FB6ECC995}" destId="{0242737B-96C4-426D-A921-20AAFC9F1663}" srcOrd="0" destOrd="0" presId="urn:microsoft.com/office/officeart/2005/8/layout/lProcess2"/>
    <dgm:cxn modelId="{FB47AB1C-2E54-414B-BBC3-B7F22A68EAEE}" type="presParOf" srcId="{C6BC57F0-9D12-4114-BAA5-886FB6ECC995}" destId="{A8AF8282-0604-4D14-852B-16EDDC6B3152}" srcOrd="1" destOrd="0" presId="urn:microsoft.com/office/officeart/2005/8/layout/lProcess2"/>
    <dgm:cxn modelId="{48686077-873C-4C6C-A670-6BB457463C9C}" type="presParOf" srcId="{C6BC57F0-9D12-4114-BAA5-886FB6ECC995}" destId="{43B08BFD-4B66-4E6A-BAAD-3DE11079EF2B}" srcOrd="2" destOrd="0" presId="urn:microsoft.com/office/officeart/2005/8/layout/lProcess2"/>
    <dgm:cxn modelId="{61131357-7F3F-4DE7-A5F8-F2B71A3CDFC7}" type="presParOf" srcId="{23EF2A31-FA6A-4E6C-9517-88BC9A85FC8C}" destId="{7971985F-FE41-4564-A54E-6884C06905C0}" srcOrd="3" destOrd="0" presId="urn:microsoft.com/office/officeart/2005/8/layout/lProcess2"/>
    <dgm:cxn modelId="{0BF466C5-6A86-42D1-9938-840318B66C42}" type="presParOf" srcId="{23EF2A31-FA6A-4E6C-9517-88BC9A85FC8C}" destId="{85CCCEB0-9359-45EB-9F0A-95BAA4B0DA45}" srcOrd="4" destOrd="0" presId="urn:microsoft.com/office/officeart/2005/8/layout/lProcess2"/>
    <dgm:cxn modelId="{30109A21-C1EF-4215-A439-6BEE83475B95}" type="presParOf" srcId="{85CCCEB0-9359-45EB-9F0A-95BAA4B0DA45}" destId="{BC11C987-F6FA-44E2-812E-50FB9AD431DB}" srcOrd="0" destOrd="0" presId="urn:microsoft.com/office/officeart/2005/8/layout/lProcess2"/>
    <dgm:cxn modelId="{7FB43BE3-D76E-4F89-AF7D-EF165FA04494}" type="presParOf" srcId="{85CCCEB0-9359-45EB-9F0A-95BAA4B0DA45}" destId="{750929A8-A214-4263-8AC9-028B334F4903}" srcOrd="1" destOrd="0" presId="urn:microsoft.com/office/officeart/2005/8/layout/lProcess2"/>
    <dgm:cxn modelId="{E24F58DD-3166-464B-A29D-3C289465441C}" type="presParOf" srcId="{85CCCEB0-9359-45EB-9F0A-95BAA4B0DA45}" destId="{CD654CF3-5872-4E5F-914D-7F92E7FB1A45}" srcOrd="2" destOrd="0" presId="urn:microsoft.com/office/officeart/2005/8/layout/lProcess2"/>
    <dgm:cxn modelId="{0DD2BDFE-5C78-48B5-8401-9D490E6557C2}" type="presParOf" srcId="{CD654CF3-5872-4E5F-914D-7F92E7FB1A45}" destId="{95032A8E-D40D-463D-9F07-8FF6489A074E}" srcOrd="0" destOrd="0" presId="urn:microsoft.com/office/officeart/2005/8/layout/lProcess2"/>
    <dgm:cxn modelId="{0437A2F8-7315-4751-8990-AEBF96F97D89}" type="presParOf" srcId="{95032A8E-D40D-463D-9F07-8FF6489A074E}" destId="{CC584411-5062-4903-89EA-71E5A3A12E68}" srcOrd="0" destOrd="0" presId="urn:microsoft.com/office/officeart/2005/8/layout/lProcess2"/>
    <dgm:cxn modelId="{2C776F82-3A2F-40E5-8C94-DB2E4CDA787E}" type="presParOf" srcId="{95032A8E-D40D-463D-9F07-8FF6489A074E}" destId="{F939FB8C-E837-40A4-B56C-8312009CA734}" srcOrd="1" destOrd="0" presId="urn:microsoft.com/office/officeart/2005/8/layout/lProcess2"/>
    <dgm:cxn modelId="{1835CB34-7F99-4137-A187-E9AC4775B4AD}" type="presParOf" srcId="{95032A8E-D40D-463D-9F07-8FF6489A074E}" destId="{15583118-B289-4DBD-A5AE-7369A86E048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A474E7-2770-4EA4-80CE-0128BF21135A}" type="doc">
      <dgm:prSet loTypeId="urn:microsoft.com/office/officeart/2005/8/layout/lProcess2" loCatId="list" qsTypeId="urn:microsoft.com/office/officeart/2005/8/quickstyle/simple1" qsCatId="simple" csTypeId="urn:microsoft.com/office/officeart/2005/8/colors/accent1_5" csCatId="accent1" phldr="1"/>
      <dgm:spPr/>
      <dgm:t>
        <a:bodyPr/>
        <a:lstStyle/>
        <a:p>
          <a:endParaRPr lang="en-GB"/>
        </a:p>
      </dgm:t>
    </dgm:pt>
    <dgm:pt modelId="{A68DEAD8-6C9A-4ACF-9F43-5C527704965E}">
      <dgm:prSet phldrT="[Text]" custT="1"/>
      <dgm:spPr/>
      <dgm:t>
        <a:bodyPr/>
        <a:lstStyle/>
        <a:p>
          <a:r>
            <a:rPr lang="en-GB" sz="2800" dirty="0"/>
            <a:t>Live TV</a:t>
          </a:r>
        </a:p>
      </dgm:t>
    </dgm:pt>
    <dgm:pt modelId="{8F8FF9FC-A520-44B8-AC31-EA4420E26BCB}" type="parTrans" cxnId="{0583E09E-87B6-4A8F-BFAF-A2B3EBF9DD12}">
      <dgm:prSet/>
      <dgm:spPr/>
      <dgm:t>
        <a:bodyPr/>
        <a:lstStyle/>
        <a:p>
          <a:endParaRPr lang="en-GB"/>
        </a:p>
      </dgm:t>
    </dgm:pt>
    <dgm:pt modelId="{80B89556-82C6-4305-B0C2-7481764A1AD5}" type="sibTrans" cxnId="{0583E09E-87B6-4A8F-BFAF-A2B3EBF9DD12}">
      <dgm:prSet/>
      <dgm:spPr/>
      <dgm:t>
        <a:bodyPr/>
        <a:lstStyle/>
        <a:p>
          <a:endParaRPr lang="en-GB"/>
        </a:p>
      </dgm:t>
    </dgm:pt>
    <dgm:pt modelId="{E888F48B-F3FE-4BC6-A1BB-185079060076}">
      <dgm:prSet phldrT="[Text]" custT="1"/>
      <dgm:spPr>
        <a:solidFill>
          <a:schemeClr val="accent1">
            <a:alpha val="90000"/>
          </a:schemeClr>
        </a:solidFill>
      </dgm:spPr>
      <dgm:t>
        <a:bodyPr/>
        <a:lstStyle/>
        <a:p>
          <a:r>
            <a:rPr lang="en-GB" sz="1600" dirty="0"/>
            <a:t>BBC is most trusted Covid-19 news source: </a:t>
          </a:r>
        </a:p>
        <a:p>
          <a:r>
            <a:rPr lang="en-GB" sz="2000" b="1" dirty="0"/>
            <a:t>64% </a:t>
          </a:r>
          <a:r>
            <a:rPr lang="en-GB" sz="1600" dirty="0"/>
            <a:t>see it as the most reliable</a:t>
          </a:r>
        </a:p>
      </dgm:t>
    </dgm:pt>
    <dgm:pt modelId="{92F64E3A-B367-4902-80D9-B7F52C161936}" type="parTrans" cxnId="{30325867-102E-445A-A1DF-EBD7C6AE8483}">
      <dgm:prSet/>
      <dgm:spPr/>
      <dgm:t>
        <a:bodyPr/>
        <a:lstStyle/>
        <a:p>
          <a:endParaRPr lang="en-GB"/>
        </a:p>
      </dgm:t>
    </dgm:pt>
    <dgm:pt modelId="{B2ACC639-9CE0-4429-98CA-4CC4325FF234}" type="sibTrans" cxnId="{30325867-102E-445A-A1DF-EBD7C6AE8483}">
      <dgm:prSet/>
      <dgm:spPr/>
      <dgm:t>
        <a:bodyPr/>
        <a:lstStyle/>
        <a:p>
          <a:endParaRPr lang="en-GB"/>
        </a:p>
      </dgm:t>
    </dgm:pt>
    <dgm:pt modelId="{67E7DA98-EBAD-44F5-B6B0-B47AFC565033}">
      <dgm:prSet phldrT="[Text]" custT="1"/>
      <dgm:spPr/>
      <dgm:t>
        <a:bodyPr/>
        <a:lstStyle/>
        <a:p>
          <a:r>
            <a:rPr lang="en-GB" sz="2800" dirty="0"/>
            <a:t>Newspapers</a:t>
          </a:r>
          <a:endParaRPr lang="en-GB" sz="3200" dirty="0"/>
        </a:p>
      </dgm:t>
    </dgm:pt>
    <dgm:pt modelId="{3C1F7EA0-77E6-4F98-84E2-748F97A6759A}" type="parTrans" cxnId="{3341F31D-9B39-4F2D-896E-8FCC0656349C}">
      <dgm:prSet/>
      <dgm:spPr/>
      <dgm:t>
        <a:bodyPr/>
        <a:lstStyle/>
        <a:p>
          <a:endParaRPr lang="en-GB"/>
        </a:p>
      </dgm:t>
    </dgm:pt>
    <dgm:pt modelId="{CA045235-CAA5-4D4A-A057-7B1AD81FCAC3}" type="sibTrans" cxnId="{3341F31D-9B39-4F2D-896E-8FCC0656349C}">
      <dgm:prSet/>
      <dgm:spPr/>
      <dgm:t>
        <a:bodyPr/>
        <a:lstStyle/>
        <a:p>
          <a:endParaRPr lang="en-GB"/>
        </a:p>
      </dgm:t>
    </dgm:pt>
    <dgm:pt modelId="{B840B800-2519-458F-AE61-7C0D233192DE}">
      <dgm:prSet phldrT="[Text]" custT="1"/>
      <dgm:spPr>
        <a:solidFill>
          <a:schemeClr val="accent1">
            <a:alpha val="80000"/>
          </a:schemeClr>
        </a:solidFill>
      </dgm:spPr>
      <dgm:t>
        <a:bodyPr/>
        <a:lstStyle/>
        <a:p>
          <a:r>
            <a:rPr lang="en-GB" sz="2000" b="1" dirty="0"/>
            <a:t>32% </a:t>
          </a:r>
          <a:r>
            <a:rPr lang="en-GB" sz="1600" dirty="0"/>
            <a:t>of all consumers are reading news online and offline</a:t>
          </a:r>
        </a:p>
      </dgm:t>
    </dgm:pt>
    <dgm:pt modelId="{C5886CEF-97E9-4BF0-B44D-89D5EF69AF17}" type="parTrans" cxnId="{9CE5DB28-D7BF-4EF4-B87D-F833CDD4C4CA}">
      <dgm:prSet/>
      <dgm:spPr/>
      <dgm:t>
        <a:bodyPr/>
        <a:lstStyle/>
        <a:p>
          <a:endParaRPr lang="en-GB"/>
        </a:p>
      </dgm:t>
    </dgm:pt>
    <dgm:pt modelId="{CEB2CBC3-148C-4D48-817A-3B962759A6BB}" type="sibTrans" cxnId="{9CE5DB28-D7BF-4EF4-B87D-F833CDD4C4CA}">
      <dgm:prSet/>
      <dgm:spPr/>
      <dgm:t>
        <a:bodyPr/>
        <a:lstStyle/>
        <a:p>
          <a:endParaRPr lang="en-GB"/>
        </a:p>
      </dgm:t>
    </dgm:pt>
    <dgm:pt modelId="{E60EEC15-10A4-4C96-968F-974891E1333C}">
      <dgm:prSet phldrT="[Text]" custT="1"/>
      <dgm:spPr>
        <a:solidFill>
          <a:schemeClr val="accent1">
            <a:alpha val="70000"/>
          </a:schemeClr>
        </a:solidFill>
      </dgm:spPr>
      <dgm:t>
        <a:bodyPr/>
        <a:lstStyle/>
        <a:p>
          <a:r>
            <a:rPr lang="en-GB" sz="2000" b="1" dirty="0"/>
            <a:t>29% </a:t>
          </a:r>
          <a:r>
            <a:rPr lang="en-GB" sz="1600" dirty="0"/>
            <a:t>of 18-24 year olds are consuming more news brands</a:t>
          </a:r>
        </a:p>
      </dgm:t>
    </dgm:pt>
    <dgm:pt modelId="{E3E96418-EB1F-4E45-949A-7586F7CB86F1}" type="parTrans" cxnId="{8B8CF1C0-3807-4868-89C9-3C262B71647D}">
      <dgm:prSet/>
      <dgm:spPr/>
      <dgm:t>
        <a:bodyPr/>
        <a:lstStyle/>
        <a:p>
          <a:endParaRPr lang="en-GB"/>
        </a:p>
      </dgm:t>
    </dgm:pt>
    <dgm:pt modelId="{B6F3BAAC-6775-4F07-BF29-543FBEE25342}" type="sibTrans" cxnId="{8B8CF1C0-3807-4868-89C9-3C262B71647D}">
      <dgm:prSet/>
      <dgm:spPr/>
      <dgm:t>
        <a:bodyPr/>
        <a:lstStyle/>
        <a:p>
          <a:endParaRPr lang="en-GB"/>
        </a:p>
      </dgm:t>
    </dgm:pt>
    <dgm:pt modelId="{F1A395D1-AB8B-46C4-AD8F-C9E034060DB2}">
      <dgm:prSet phldrT="[Text]" custT="1"/>
      <dgm:spPr/>
      <dgm:t>
        <a:bodyPr/>
        <a:lstStyle/>
        <a:p>
          <a:r>
            <a:rPr lang="en-GB" sz="2800" dirty="0"/>
            <a:t>Social Media</a:t>
          </a:r>
        </a:p>
      </dgm:t>
    </dgm:pt>
    <dgm:pt modelId="{B6C29A27-43EB-453E-BAE6-2CF2F8763616}" type="sibTrans" cxnId="{2949EA27-E8A8-4A87-8785-65901B28F96D}">
      <dgm:prSet/>
      <dgm:spPr/>
      <dgm:t>
        <a:bodyPr/>
        <a:lstStyle/>
        <a:p>
          <a:endParaRPr lang="en-GB"/>
        </a:p>
      </dgm:t>
    </dgm:pt>
    <dgm:pt modelId="{B96EBDC6-020D-4EEB-8814-2516A82A62A4}" type="parTrans" cxnId="{2949EA27-E8A8-4A87-8785-65901B28F96D}">
      <dgm:prSet/>
      <dgm:spPr/>
      <dgm:t>
        <a:bodyPr/>
        <a:lstStyle/>
        <a:p>
          <a:endParaRPr lang="en-GB"/>
        </a:p>
      </dgm:t>
    </dgm:pt>
    <dgm:pt modelId="{3D95F1AE-6FC2-46D0-98A8-89CCEF80A461}">
      <dgm:prSet phldrT="[Text]" custT="1"/>
      <dgm:spPr>
        <a:solidFill>
          <a:schemeClr val="accent1">
            <a:alpha val="60000"/>
          </a:schemeClr>
        </a:solidFill>
      </dgm:spPr>
      <dgm:t>
        <a:bodyPr/>
        <a:lstStyle/>
        <a:p>
          <a:pPr>
            <a:buClrTx/>
            <a:buSzTx/>
            <a:buFontTx/>
            <a:buNone/>
          </a:pPr>
          <a:r>
            <a:rPr kumimoji="0" lang="en-US" altLang="en-US" sz="2000" b="1" i="0" u="none" strike="noStrike" cap="none" normalizeH="0" baseline="0" dirty="0">
              <a:ln/>
              <a:effectLst/>
              <a:latin typeface="+mn-lt"/>
            </a:rPr>
            <a:t>33% </a:t>
          </a:r>
          <a:r>
            <a:rPr kumimoji="0" lang="en-US" altLang="en-US" sz="1600" b="0" i="0" u="none" strike="noStrike" cap="none" normalizeH="0" baseline="0" dirty="0">
              <a:ln/>
              <a:effectLst/>
              <a:latin typeface="+mn-lt"/>
            </a:rPr>
            <a:t>said they are using Facebook more than usual for communication</a:t>
          </a:r>
          <a:endParaRPr lang="en-GB" sz="1600" dirty="0">
            <a:latin typeface="+mn-lt"/>
          </a:endParaRPr>
        </a:p>
      </dgm:t>
    </dgm:pt>
    <dgm:pt modelId="{8E8DEF70-287D-4880-ADDF-9F046B6F1604}" type="sibTrans" cxnId="{DED8FC63-5112-4D58-8339-9952492E6BBD}">
      <dgm:prSet/>
      <dgm:spPr/>
      <dgm:t>
        <a:bodyPr/>
        <a:lstStyle/>
        <a:p>
          <a:endParaRPr lang="en-GB"/>
        </a:p>
      </dgm:t>
    </dgm:pt>
    <dgm:pt modelId="{33283401-E07F-454C-B433-D4102CE8DD33}" type="parTrans" cxnId="{DED8FC63-5112-4D58-8339-9952492E6BBD}">
      <dgm:prSet/>
      <dgm:spPr/>
      <dgm:t>
        <a:bodyPr/>
        <a:lstStyle/>
        <a:p>
          <a:endParaRPr lang="en-GB"/>
        </a:p>
      </dgm:t>
    </dgm:pt>
    <dgm:pt modelId="{F977D8DD-06CA-4489-8829-C7CCE4C23DCB}">
      <dgm:prSet phldrT="[Text]" custT="1"/>
      <dgm:spPr>
        <a:solidFill>
          <a:schemeClr val="accent1">
            <a:alpha val="50000"/>
          </a:schemeClr>
        </a:solidFill>
      </dgm:spPr>
      <dgm:t>
        <a:bodyPr/>
        <a:lstStyle/>
        <a:p>
          <a:r>
            <a:rPr kumimoji="0" lang="en-US" altLang="en-US" sz="2000" b="1" i="0" u="none" strike="noStrike" cap="none" normalizeH="0" baseline="0" dirty="0">
              <a:ln/>
              <a:effectLst/>
              <a:latin typeface="+mn-lt"/>
            </a:rPr>
            <a:t>28% </a:t>
          </a:r>
          <a:r>
            <a:rPr kumimoji="0" lang="en-US" altLang="en-US" sz="1600" b="0" i="0" u="none" strike="noStrike" cap="none" normalizeH="0" baseline="0" dirty="0">
              <a:ln/>
              <a:effectLst/>
              <a:latin typeface="+mn-lt"/>
            </a:rPr>
            <a:t>are spending more time on WhatsApp</a:t>
          </a:r>
          <a:endParaRPr lang="en-GB" sz="1600" dirty="0"/>
        </a:p>
      </dgm:t>
    </dgm:pt>
    <dgm:pt modelId="{B06B86AF-F20E-45BB-8188-CBCC3CD184C0}" type="sibTrans" cxnId="{EFAB3507-5CB3-411B-BC41-82CD67F280A6}">
      <dgm:prSet/>
      <dgm:spPr/>
      <dgm:t>
        <a:bodyPr/>
        <a:lstStyle/>
        <a:p>
          <a:endParaRPr lang="en-GB"/>
        </a:p>
      </dgm:t>
    </dgm:pt>
    <dgm:pt modelId="{B6EA8A97-BC9B-4771-AF58-73839F949A55}" type="parTrans" cxnId="{EFAB3507-5CB3-411B-BC41-82CD67F280A6}">
      <dgm:prSet/>
      <dgm:spPr/>
      <dgm:t>
        <a:bodyPr/>
        <a:lstStyle/>
        <a:p>
          <a:endParaRPr lang="en-GB"/>
        </a:p>
      </dgm:t>
    </dgm:pt>
    <dgm:pt modelId="{7F904943-D82A-4EC7-B739-A7B5CA7125AB}" type="pres">
      <dgm:prSet presAssocID="{35A474E7-2770-4EA4-80CE-0128BF21135A}" presName="theList" presStyleCnt="0">
        <dgm:presLayoutVars>
          <dgm:dir/>
          <dgm:animLvl val="lvl"/>
          <dgm:resizeHandles val="exact"/>
        </dgm:presLayoutVars>
      </dgm:prSet>
      <dgm:spPr/>
    </dgm:pt>
    <dgm:pt modelId="{840A8ED9-E46A-4416-B983-4A7BA6EA79B1}" type="pres">
      <dgm:prSet presAssocID="{A68DEAD8-6C9A-4ACF-9F43-5C527704965E}" presName="compNode" presStyleCnt="0"/>
      <dgm:spPr/>
    </dgm:pt>
    <dgm:pt modelId="{40896D64-0657-4E7F-9ABD-B9F62D3FC6A8}" type="pres">
      <dgm:prSet presAssocID="{A68DEAD8-6C9A-4ACF-9F43-5C527704965E}" presName="aNode" presStyleLbl="bgShp" presStyleIdx="0" presStyleCnt="3"/>
      <dgm:spPr/>
    </dgm:pt>
    <dgm:pt modelId="{E2EF240A-4443-4B39-B24B-AE51BA51F0BB}" type="pres">
      <dgm:prSet presAssocID="{A68DEAD8-6C9A-4ACF-9F43-5C527704965E}" presName="textNode" presStyleLbl="bgShp" presStyleIdx="0" presStyleCnt="3"/>
      <dgm:spPr/>
    </dgm:pt>
    <dgm:pt modelId="{D2889635-A322-40C5-9765-A1F2E80398BB}" type="pres">
      <dgm:prSet presAssocID="{A68DEAD8-6C9A-4ACF-9F43-5C527704965E}" presName="compChildNode" presStyleCnt="0"/>
      <dgm:spPr/>
    </dgm:pt>
    <dgm:pt modelId="{A4034F8A-61D6-4C25-B164-700054744C20}" type="pres">
      <dgm:prSet presAssocID="{A68DEAD8-6C9A-4ACF-9F43-5C527704965E}" presName="theInnerList" presStyleCnt="0"/>
      <dgm:spPr/>
    </dgm:pt>
    <dgm:pt modelId="{F579733D-0C57-4C8E-B120-2F8917638BC1}" type="pres">
      <dgm:prSet presAssocID="{E888F48B-F3FE-4BC6-A1BB-185079060076}" presName="childNode" presStyleLbl="node1" presStyleIdx="0" presStyleCnt="5">
        <dgm:presLayoutVars>
          <dgm:bulletEnabled val="1"/>
        </dgm:presLayoutVars>
      </dgm:prSet>
      <dgm:spPr/>
    </dgm:pt>
    <dgm:pt modelId="{9B71DA97-3F55-4A88-9B8E-36A6C4DDB595}" type="pres">
      <dgm:prSet presAssocID="{A68DEAD8-6C9A-4ACF-9F43-5C527704965E}" presName="aSpace" presStyleCnt="0"/>
      <dgm:spPr/>
    </dgm:pt>
    <dgm:pt modelId="{71848EAF-3428-4D37-9CAB-FF3178C6D4AE}" type="pres">
      <dgm:prSet presAssocID="{67E7DA98-EBAD-44F5-B6B0-B47AFC565033}" presName="compNode" presStyleCnt="0"/>
      <dgm:spPr/>
    </dgm:pt>
    <dgm:pt modelId="{A8398537-9975-4B38-BA1E-9C9026AB57F5}" type="pres">
      <dgm:prSet presAssocID="{67E7DA98-EBAD-44F5-B6B0-B47AFC565033}" presName="aNode" presStyleLbl="bgShp" presStyleIdx="1" presStyleCnt="3"/>
      <dgm:spPr/>
    </dgm:pt>
    <dgm:pt modelId="{22625927-1F3E-48A4-8D6B-A99F482CF71A}" type="pres">
      <dgm:prSet presAssocID="{67E7DA98-EBAD-44F5-B6B0-B47AFC565033}" presName="textNode" presStyleLbl="bgShp" presStyleIdx="1" presStyleCnt="3"/>
      <dgm:spPr/>
    </dgm:pt>
    <dgm:pt modelId="{948A9FB6-D58D-4D20-A2FB-892590D62B54}" type="pres">
      <dgm:prSet presAssocID="{67E7DA98-EBAD-44F5-B6B0-B47AFC565033}" presName="compChildNode" presStyleCnt="0"/>
      <dgm:spPr/>
    </dgm:pt>
    <dgm:pt modelId="{3B1A4E06-75B6-40AE-9FB9-22DE7B4420E3}" type="pres">
      <dgm:prSet presAssocID="{67E7DA98-EBAD-44F5-B6B0-B47AFC565033}" presName="theInnerList" presStyleCnt="0"/>
      <dgm:spPr/>
    </dgm:pt>
    <dgm:pt modelId="{EE481E8F-80B8-40A2-878F-570D1FC82AB9}" type="pres">
      <dgm:prSet presAssocID="{B840B800-2519-458F-AE61-7C0D233192DE}" presName="childNode" presStyleLbl="node1" presStyleIdx="1" presStyleCnt="5">
        <dgm:presLayoutVars>
          <dgm:bulletEnabled val="1"/>
        </dgm:presLayoutVars>
      </dgm:prSet>
      <dgm:spPr/>
    </dgm:pt>
    <dgm:pt modelId="{E3041CD5-F408-461F-940B-79E1A40B66F7}" type="pres">
      <dgm:prSet presAssocID="{B840B800-2519-458F-AE61-7C0D233192DE}" presName="aSpace2" presStyleCnt="0"/>
      <dgm:spPr/>
    </dgm:pt>
    <dgm:pt modelId="{3098020D-6AD0-4A23-A341-F3ADDA987A03}" type="pres">
      <dgm:prSet presAssocID="{E60EEC15-10A4-4C96-968F-974891E1333C}" presName="childNode" presStyleLbl="node1" presStyleIdx="2" presStyleCnt="5">
        <dgm:presLayoutVars>
          <dgm:bulletEnabled val="1"/>
        </dgm:presLayoutVars>
      </dgm:prSet>
      <dgm:spPr/>
    </dgm:pt>
    <dgm:pt modelId="{18F4BEB2-EC1C-4787-9DC3-769D209D5D80}" type="pres">
      <dgm:prSet presAssocID="{67E7DA98-EBAD-44F5-B6B0-B47AFC565033}" presName="aSpace" presStyleCnt="0"/>
      <dgm:spPr/>
    </dgm:pt>
    <dgm:pt modelId="{FDC2DC70-D906-48AF-8185-29C331E883C9}" type="pres">
      <dgm:prSet presAssocID="{F1A395D1-AB8B-46C4-AD8F-C9E034060DB2}" presName="compNode" presStyleCnt="0"/>
      <dgm:spPr/>
    </dgm:pt>
    <dgm:pt modelId="{0C720EAD-6D33-4964-A603-4BB48F708C06}" type="pres">
      <dgm:prSet presAssocID="{F1A395D1-AB8B-46C4-AD8F-C9E034060DB2}" presName="aNode" presStyleLbl="bgShp" presStyleIdx="2" presStyleCnt="3"/>
      <dgm:spPr/>
    </dgm:pt>
    <dgm:pt modelId="{AA357A70-3F49-4736-880C-934EB568010D}" type="pres">
      <dgm:prSet presAssocID="{F1A395D1-AB8B-46C4-AD8F-C9E034060DB2}" presName="textNode" presStyleLbl="bgShp" presStyleIdx="2" presStyleCnt="3"/>
      <dgm:spPr/>
    </dgm:pt>
    <dgm:pt modelId="{4F8CCDD6-11C3-41F5-98A7-C35557B1E7DF}" type="pres">
      <dgm:prSet presAssocID="{F1A395D1-AB8B-46C4-AD8F-C9E034060DB2}" presName="compChildNode" presStyleCnt="0"/>
      <dgm:spPr/>
    </dgm:pt>
    <dgm:pt modelId="{5E0441DA-B175-40D3-86A2-C68D8D854EE7}" type="pres">
      <dgm:prSet presAssocID="{F1A395D1-AB8B-46C4-AD8F-C9E034060DB2}" presName="theInnerList" presStyleCnt="0"/>
      <dgm:spPr/>
    </dgm:pt>
    <dgm:pt modelId="{8F793258-E77B-4148-AC1F-23BC0AF3AC6C}" type="pres">
      <dgm:prSet presAssocID="{3D95F1AE-6FC2-46D0-98A8-89CCEF80A461}" presName="childNode" presStyleLbl="node1" presStyleIdx="3" presStyleCnt="5">
        <dgm:presLayoutVars>
          <dgm:bulletEnabled val="1"/>
        </dgm:presLayoutVars>
      </dgm:prSet>
      <dgm:spPr/>
    </dgm:pt>
    <dgm:pt modelId="{C20877A5-AAA2-4C5B-B23D-B617AB372132}" type="pres">
      <dgm:prSet presAssocID="{3D95F1AE-6FC2-46D0-98A8-89CCEF80A461}" presName="aSpace2" presStyleCnt="0"/>
      <dgm:spPr/>
    </dgm:pt>
    <dgm:pt modelId="{F66BBBFC-BF1F-42D4-97D4-60947E7BC9C7}" type="pres">
      <dgm:prSet presAssocID="{F977D8DD-06CA-4489-8829-C7CCE4C23DCB}" presName="childNode" presStyleLbl="node1" presStyleIdx="4" presStyleCnt="5">
        <dgm:presLayoutVars>
          <dgm:bulletEnabled val="1"/>
        </dgm:presLayoutVars>
      </dgm:prSet>
      <dgm:spPr/>
    </dgm:pt>
  </dgm:ptLst>
  <dgm:cxnLst>
    <dgm:cxn modelId="{EFAB3507-5CB3-411B-BC41-82CD67F280A6}" srcId="{F1A395D1-AB8B-46C4-AD8F-C9E034060DB2}" destId="{F977D8DD-06CA-4489-8829-C7CCE4C23DCB}" srcOrd="1" destOrd="0" parTransId="{B6EA8A97-BC9B-4771-AF58-73839F949A55}" sibTransId="{B06B86AF-F20E-45BB-8188-CBCC3CD184C0}"/>
    <dgm:cxn modelId="{BE420B0D-65D0-4433-BB34-C236AF2BCA82}" type="presOf" srcId="{E888F48B-F3FE-4BC6-A1BB-185079060076}" destId="{F579733D-0C57-4C8E-B120-2F8917638BC1}" srcOrd="0" destOrd="0" presId="urn:microsoft.com/office/officeart/2005/8/layout/lProcess2"/>
    <dgm:cxn modelId="{3341F31D-9B39-4F2D-896E-8FCC0656349C}" srcId="{35A474E7-2770-4EA4-80CE-0128BF21135A}" destId="{67E7DA98-EBAD-44F5-B6B0-B47AFC565033}" srcOrd="1" destOrd="0" parTransId="{3C1F7EA0-77E6-4F98-84E2-748F97A6759A}" sibTransId="{CA045235-CAA5-4D4A-A057-7B1AD81FCAC3}"/>
    <dgm:cxn modelId="{2949EA27-E8A8-4A87-8785-65901B28F96D}" srcId="{35A474E7-2770-4EA4-80CE-0128BF21135A}" destId="{F1A395D1-AB8B-46C4-AD8F-C9E034060DB2}" srcOrd="2" destOrd="0" parTransId="{B96EBDC6-020D-4EEB-8814-2516A82A62A4}" sibTransId="{B6C29A27-43EB-453E-BAE6-2CF2F8763616}"/>
    <dgm:cxn modelId="{9CE5DB28-D7BF-4EF4-B87D-F833CDD4C4CA}" srcId="{67E7DA98-EBAD-44F5-B6B0-B47AFC565033}" destId="{B840B800-2519-458F-AE61-7C0D233192DE}" srcOrd="0" destOrd="0" parTransId="{C5886CEF-97E9-4BF0-B44D-89D5EF69AF17}" sibTransId="{CEB2CBC3-148C-4D48-817A-3B962759A6BB}"/>
    <dgm:cxn modelId="{64E30F5D-6BCA-4B30-8603-6F45D322CD89}" type="presOf" srcId="{F977D8DD-06CA-4489-8829-C7CCE4C23DCB}" destId="{F66BBBFC-BF1F-42D4-97D4-60947E7BC9C7}" srcOrd="0" destOrd="0" presId="urn:microsoft.com/office/officeart/2005/8/layout/lProcess2"/>
    <dgm:cxn modelId="{DED8FC63-5112-4D58-8339-9952492E6BBD}" srcId="{F1A395D1-AB8B-46C4-AD8F-C9E034060DB2}" destId="{3D95F1AE-6FC2-46D0-98A8-89CCEF80A461}" srcOrd="0" destOrd="0" parTransId="{33283401-E07F-454C-B433-D4102CE8DD33}" sibTransId="{8E8DEF70-287D-4880-ADDF-9F046B6F1604}"/>
    <dgm:cxn modelId="{30325867-102E-445A-A1DF-EBD7C6AE8483}" srcId="{A68DEAD8-6C9A-4ACF-9F43-5C527704965E}" destId="{E888F48B-F3FE-4BC6-A1BB-185079060076}" srcOrd="0" destOrd="0" parTransId="{92F64E3A-B367-4902-80D9-B7F52C161936}" sibTransId="{B2ACC639-9CE0-4429-98CA-4CC4325FF234}"/>
    <dgm:cxn modelId="{6D12D54F-6A22-4A59-ABEE-AB863D4B76D5}" type="presOf" srcId="{F1A395D1-AB8B-46C4-AD8F-C9E034060DB2}" destId="{AA357A70-3F49-4736-880C-934EB568010D}" srcOrd="1" destOrd="0" presId="urn:microsoft.com/office/officeart/2005/8/layout/lProcess2"/>
    <dgm:cxn modelId="{99042C73-2610-4F60-B89E-03EC76354192}" type="presOf" srcId="{3D95F1AE-6FC2-46D0-98A8-89CCEF80A461}" destId="{8F793258-E77B-4148-AC1F-23BC0AF3AC6C}" srcOrd="0" destOrd="0" presId="urn:microsoft.com/office/officeart/2005/8/layout/lProcess2"/>
    <dgm:cxn modelId="{B7BDCC74-8B52-4D6E-ACF3-F9E08F096723}" type="presOf" srcId="{A68DEAD8-6C9A-4ACF-9F43-5C527704965E}" destId="{40896D64-0657-4E7F-9ABD-B9F62D3FC6A8}" srcOrd="0" destOrd="0" presId="urn:microsoft.com/office/officeart/2005/8/layout/lProcess2"/>
    <dgm:cxn modelId="{EE84F754-565B-433B-8F3C-7B9AF8F79DCE}" type="presOf" srcId="{67E7DA98-EBAD-44F5-B6B0-B47AFC565033}" destId="{22625927-1F3E-48A4-8D6B-A99F482CF71A}" srcOrd="1" destOrd="0" presId="urn:microsoft.com/office/officeart/2005/8/layout/lProcess2"/>
    <dgm:cxn modelId="{EC3C3777-47FD-4076-A892-05EC1E518424}" type="presOf" srcId="{F1A395D1-AB8B-46C4-AD8F-C9E034060DB2}" destId="{0C720EAD-6D33-4964-A603-4BB48F708C06}" srcOrd="0" destOrd="0" presId="urn:microsoft.com/office/officeart/2005/8/layout/lProcess2"/>
    <dgm:cxn modelId="{0583E09E-87B6-4A8F-BFAF-A2B3EBF9DD12}" srcId="{35A474E7-2770-4EA4-80CE-0128BF21135A}" destId="{A68DEAD8-6C9A-4ACF-9F43-5C527704965E}" srcOrd="0" destOrd="0" parTransId="{8F8FF9FC-A520-44B8-AC31-EA4420E26BCB}" sibTransId="{80B89556-82C6-4305-B0C2-7481764A1AD5}"/>
    <dgm:cxn modelId="{6EB1EB9E-BA2A-4BD7-8B87-E7F775AC38D6}" type="presOf" srcId="{B840B800-2519-458F-AE61-7C0D233192DE}" destId="{EE481E8F-80B8-40A2-878F-570D1FC82AB9}" srcOrd="0" destOrd="0" presId="urn:microsoft.com/office/officeart/2005/8/layout/lProcess2"/>
    <dgm:cxn modelId="{D65656B3-502A-4D56-8154-19A649C82BE3}" type="presOf" srcId="{35A474E7-2770-4EA4-80CE-0128BF21135A}" destId="{7F904943-D82A-4EC7-B739-A7B5CA7125AB}" srcOrd="0" destOrd="0" presId="urn:microsoft.com/office/officeart/2005/8/layout/lProcess2"/>
    <dgm:cxn modelId="{8B8CF1C0-3807-4868-89C9-3C262B71647D}" srcId="{67E7DA98-EBAD-44F5-B6B0-B47AFC565033}" destId="{E60EEC15-10A4-4C96-968F-974891E1333C}" srcOrd="1" destOrd="0" parTransId="{E3E96418-EB1F-4E45-949A-7586F7CB86F1}" sibTransId="{B6F3BAAC-6775-4F07-BF29-543FBEE25342}"/>
    <dgm:cxn modelId="{570BFECB-D760-4109-B7F0-13DD97C32582}" type="presOf" srcId="{A68DEAD8-6C9A-4ACF-9F43-5C527704965E}" destId="{E2EF240A-4443-4B39-B24B-AE51BA51F0BB}" srcOrd="1" destOrd="0" presId="urn:microsoft.com/office/officeart/2005/8/layout/lProcess2"/>
    <dgm:cxn modelId="{00221ACC-AB79-416B-AD2D-AACBE75DCFDD}" type="presOf" srcId="{67E7DA98-EBAD-44F5-B6B0-B47AFC565033}" destId="{A8398537-9975-4B38-BA1E-9C9026AB57F5}" srcOrd="0" destOrd="0" presId="urn:microsoft.com/office/officeart/2005/8/layout/lProcess2"/>
    <dgm:cxn modelId="{EA3D26D7-8D6A-48E3-AF59-89D9D119906A}" type="presOf" srcId="{E60EEC15-10A4-4C96-968F-974891E1333C}" destId="{3098020D-6AD0-4A23-A341-F3ADDA987A03}" srcOrd="0" destOrd="0" presId="urn:microsoft.com/office/officeart/2005/8/layout/lProcess2"/>
    <dgm:cxn modelId="{D3A1C5DC-6F63-41D8-943F-B9516BE9D42B}" type="presParOf" srcId="{7F904943-D82A-4EC7-B739-A7B5CA7125AB}" destId="{840A8ED9-E46A-4416-B983-4A7BA6EA79B1}" srcOrd="0" destOrd="0" presId="urn:microsoft.com/office/officeart/2005/8/layout/lProcess2"/>
    <dgm:cxn modelId="{65C98036-C37E-4069-8790-CFBB71B18EB0}" type="presParOf" srcId="{840A8ED9-E46A-4416-B983-4A7BA6EA79B1}" destId="{40896D64-0657-4E7F-9ABD-B9F62D3FC6A8}" srcOrd="0" destOrd="0" presId="urn:microsoft.com/office/officeart/2005/8/layout/lProcess2"/>
    <dgm:cxn modelId="{BF3F2383-EE20-4EDD-9C62-380F26F97CAB}" type="presParOf" srcId="{840A8ED9-E46A-4416-B983-4A7BA6EA79B1}" destId="{E2EF240A-4443-4B39-B24B-AE51BA51F0BB}" srcOrd="1" destOrd="0" presId="urn:microsoft.com/office/officeart/2005/8/layout/lProcess2"/>
    <dgm:cxn modelId="{73263421-382C-4656-8064-CFF51E1ABE03}" type="presParOf" srcId="{840A8ED9-E46A-4416-B983-4A7BA6EA79B1}" destId="{D2889635-A322-40C5-9765-A1F2E80398BB}" srcOrd="2" destOrd="0" presId="urn:microsoft.com/office/officeart/2005/8/layout/lProcess2"/>
    <dgm:cxn modelId="{14A69DCE-595B-40D6-BB88-25DCADE748FB}" type="presParOf" srcId="{D2889635-A322-40C5-9765-A1F2E80398BB}" destId="{A4034F8A-61D6-4C25-B164-700054744C20}" srcOrd="0" destOrd="0" presId="urn:microsoft.com/office/officeart/2005/8/layout/lProcess2"/>
    <dgm:cxn modelId="{6402327A-0C79-4483-97CC-D9212B215972}" type="presParOf" srcId="{A4034F8A-61D6-4C25-B164-700054744C20}" destId="{F579733D-0C57-4C8E-B120-2F8917638BC1}" srcOrd="0" destOrd="0" presId="urn:microsoft.com/office/officeart/2005/8/layout/lProcess2"/>
    <dgm:cxn modelId="{D161AF49-D9FF-40BA-B65A-F7AB04B6F10B}" type="presParOf" srcId="{7F904943-D82A-4EC7-B739-A7B5CA7125AB}" destId="{9B71DA97-3F55-4A88-9B8E-36A6C4DDB595}" srcOrd="1" destOrd="0" presId="urn:microsoft.com/office/officeart/2005/8/layout/lProcess2"/>
    <dgm:cxn modelId="{65254788-0D95-4406-BE80-91C3B6CF71B2}" type="presParOf" srcId="{7F904943-D82A-4EC7-B739-A7B5CA7125AB}" destId="{71848EAF-3428-4D37-9CAB-FF3178C6D4AE}" srcOrd="2" destOrd="0" presId="urn:microsoft.com/office/officeart/2005/8/layout/lProcess2"/>
    <dgm:cxn modelId="{389F3FBB-4580-40D9-9420-37FE947AF1CC}" type="presParOf" srcId="{71848EAF-3428-4D37-9CAB-FF3178C6D4AE}" destId="{A8398537-9975-4B38-BA1E-9C9026AB57F5}" srcOrd="0" destOrd="0" presId="urn:microsoft.com/office/officeart/2005/8/layout/lProcess2"/>
    <dgm:cxn modelId="{B11DBB6F-F3FA-4B92-B4CD-DADDF0F481D4}" type="presParOf" srcId="{71848EAF-3428-4D37-9CAB-FF3178C6D4AE}" destId="{22625927-1F3E-48A4-8D6B-A99F482CF71A}" srcOrd="1" destOrd="0" presId="urn:microsoft.com/office/officeart/2005/8/layout/lProcess2"/>
    <dgm:cxn modelId="{C89AE450-C832-4F54-AD03-0116071D83C8}" type="presParOf" srcId="{71848EAF-3428-4D37-9CAB-FF3178C6D4AE}" destId="{948A9FB6-D58D-4D20-A2FB-892590D62B54}" srcOrd="2" destOrd="0" presId="urn:microsoft.com/office/officeart/2005/8/layout/lProcess2"/>
    <dgm:cxn modelId="{80FBC537-1E7E-46EB-900A-01812CBE5B68}" type="presParOf" srcId="{948A9FB6-D58D-4D20-A2FB-892590D62B54}" destId="{3B1A4E06-75B6-40AE-9FB9-22DE7B4420E3}" srcOrd="0" destOrd="0" presId="urn:microsoft.com/office/officeart/2005/8/layout/lProcess2"/>
    <dgm:cxn modelId="{E52834E4-A510-4D64-A875-2D8B924D2AD6}" type="presParOf" srcId="{3B1A4E06-75B6-40AE-9FB9-22DE7B4420E3}" destId="{EE481E8F-80B8-40A2-878F-570D1FC82AB9}" srcOrd="0" destOrd="0" presId="urn:microsoft.com/office/officeart/2005/8/layout/lProcess2"/>
    <dgm:cxn modelId="{6C4C2847-2DD6-405D-BA09-408D5D49C197}" type="presParOf" srcId="{3B1A4E06-75B6-40AE-9FB9-22DE7B4420E3}" destId="{E3041CD5-F408-461F-940B-79E1A40B66F7}" srcOrd="1" destOrd="0" presId="urn:microsoft.com/office/officeart/2005/8/layout/lProcess2"/>
    <dgm:cxn modelId="{F0DF8A62-467E-4D2F-BC7A-811B823D72CC}" type="presParOf" srcId="{3B1A4E06-75B6-40AE-9FB9-22DE7B4420E3}" destId="{3098020D-6AD0-4A23-A341-F3ADDA987A03}" srcOrd="2" destOrd="0" presId="urn:microsoft.com/office/officeart/2005/8/layout/lProcess2"/>
    <dgm:cxn modelId="{32BFC44B-84D7-4761-8FA5-790D77405D5A}" type="presParOf" srcId="{7F904943-D82A-4EC7-B739-A7B5CA7125AB}" destId="{18F4BEB2-EC1C-4787-9DC3-769D209D5D80}" srcOrd="3" destOrd="0" presId="urn:microsoft.com/office/officeart/2005/8/layout/lProcess2"/>
    <dgm:cxn modelId="{A113FA8A-08EF-4648-BCF7-92B3AB955FF8}" type="presParOf" srcId="{7F904943-D82A-4EC7-B739-A7B5CA7125AB}" destId="{FDC2DC70-D906-48AF-8185-29C331E883C9}" srcOrd="4" destOrd="0" presId="urn:microsoft.com/office/officeart/2005/8/layout/lProcess2"/>
    <dgm:cxn modelId="{C3AAF8D3-C8CB-4E98-B1F3-A4742A9E8181}" type="presParOf" srcId="{FDC2DC70-D906-48AF-8185-29C331E883C9}" destId="{0C720EAD-6D33-4964-A603-4BB48F708C06}" srcOrd="0" destOrd="0" presId="urn:microsoft.com/office/officeart/2005/8/layout/lProcess2"/>
    <dgm:cxn modelId="{6D040835-38A8-455B-B6B8-B3FE012FBD8B}" type="presParOf" srcId="{FDC2DC70-D906-48AF-8185-29C331E883C9}" destId="{AA357A70-3F49-4736-880C-934EB568010D}" srcOrd="1" destOrd="0" presId="urn:microsoft.com/office/officeart/2005/8/layout/lProcess2"/>
    <dgm:cxn modelId="{9056B90F-B650-4FBE-A62C-C097756B2406}" type="presParOf" srcId="{FDC2DC70-D906-48AF-8185-29C331E883C9}" destId="{4F8CCDD6-11C3-41F5-98A7-C35557B1E7DF}" srcOrd="2" destOrd="0" presId="urn:microsoft.com/office/officeart/2005/8/layout/lProcess2"/>
    <dgm:cxn modelId="{2BE3187A-DDC3-455F-BCA1-7418B5481F8F}" type="presParOf" srcId="{4F8CCDD6-11C3-41F5-98A7-C35557B1E7DF}" destId="{5E0441DA-B175-40D3-86A2-C68D8D854EE7}" srcOrd="0" destOrd="0" presId="urn:microsoft.com/office/officeart/2005/8/layout/lProcess2"/>
    <dgm:cxn modelId="{069A8F83-2DC4-473F-91FB-A198D7E9B76A}" type="presParOf" srcId="{5E0441DA-B175-40D3-86A2-C68D8D854EE7}" destId="{8F793258-E77B-4148-AC1F-23BC0AF3AC6C}" srcOrd="0" destOrd="0" presId="urn:microsoft.com/office/officeart/2005/8/layout/lProcess2"/>
    <dgm:cxn modelId="{EFA4D888-A953-49AF-A1B0-91304255FE42}" type="presParOf" srcId="{5E0441DA-B175-40D3-86A2-C68D8D854EE7}" destId="{C20877A5-AAA2-4C5B-B23D-B617AB372132}" srcOrd="1" destOrd="0" presId="urn:microsoft.com/office/officeart/2005/8/layout/lProcess2"/>
    <dgm:cxn modelId="{A77BA18F-3B74-4598-9F1B-223115CC6093}" type="presParOf" srcId="{5E0441DA-B175-40D3-86A2-C68D8D854EE7}" destId="{F66BBBFC-BF1F-42D4-97D4-60947E7BC9C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F903E8-C2EE-448D-BA68-81BB0AB5FC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1C88D8F-3F66-4ECE-9DAB-9E0B70BAE105}">
      <dgm:prSet phldrT="[Text]" custT="1"/>
      <dgm:spPr/>
      <dgm:t>
        <a:bodyPr/>
        <a:lstStyle/>
        <a:p>
          <a:r>
            <a:rPr lang="en-US" sz="2400" b="1" dirty="0"/>
            <a:t>78% </a:t>
          </a:r>
          <a:br>
            <a:rPr lang="en-US" sz="2400" b="1" dirty="0"/>
          </a:br>
          <a:r>
            <a:rPr lang="en-US" sz="2400" dirty="0"/>
            <a:t>believe brands should help them in their daily lives</a:t>
          </a:r>
        </a:p>
      </dgm:t>
    </dgm:pt>
    <dgm:pt modelId="{3563E246-01BC-4E2E-8EB5-B33118860D4F}" type="parTrans" cxnId="{525D9010-1660-47D7-A121-8AD7FA3D05CB}">
      <dgm:prSet/>
      <dgm:spPr/>
      <dgm:t>
        <a:bodyPr/>
        <a:lstStyle/>
        <a:p>
          <a:endParaRPr lang="en-US"/>
        </a:p>
      </dgm:t>
    </dgm:pt>
    <dgm:pt modelId="{2D9A28E8-3319-4039-82D3-C416EAA7A165}" type="sibTrans" cxnId="{525D9010-1660-47D7-A121-8AD7FA3D05CB}">
      <dgm:prSet/>
      <dgm:spPr/>
      <dgm:t>
        <a:bodyPr/>
        <a:lstStyle/>
        <a:p>
          <a:endParaRPr lang="en-US"/>
        </a:p>
      </dgm:t>
    </dgm:pt>
    <dgm:pt modelId="{D0B5D13D-96E7-4D69-9025-EC5E135F424B}">
      <dgm:prSet phldrT="[Text]" custT="1"/>
      <dgm:spPr>
        <a:solidFill>
          <a:schemeClr val="accent2"/>
        </a:solidFill>
      </dgm:spPr>
      <dgm:t>
        <a:bodyPr/>
        <a:lstStyle/>
        <a:p>
          <a:r>
            <a:rPr lang="en-US" sz="2400" b="1" dirty="0"/>
            <a:t>75% </a:t>
          </a:r>
          <a:br>
            <a:rPr lang="en-US" sz="2400" b="1" dirty="0"/>
          </a:br>
          <a:r>
            <a:rPr lang="en-US" sz="2400" dirty="0"/>
            <a:t>said brands should inform people of what they’re doing</a:t>
          </a:r>
        </a:p>
      </dgm:t>
    </dgm:pt>
    <dgm:pt modelId="{AA629269-8900-4F7D-A18E-4C1A841AEAA1}" type="parTrans" cxnId="{B2DDB2F4-D7EC-41A5-A8AD-A06112D3F0A0}">
      <dgm:prSet/>
      <dgm:spPr/>
      <dgm:t>
        <a:bodyPr/>
        <a:lstStyle/>
        <a:p>
          <a:endParaRPr lang="en-US"/>
        </a:p>
      </dgm:t>
    </dgm:pt>
    <dgm:pt modelId="{8DE3CF91-B623-413E-9163-9F8DFD9C1AD1}" type="sibTrans" cxnId="{B2DDB2F4-D7EC-41A5-A8AD-A06112D3F0A0}">
      <dgm:prSet/>
      <dgm:spPr/>
      <dgm:t>
        <a:bodyPr/>
        <a:lstStyle/>
        <a:p>
          <a:endParaRPr lang="en-US"/>
        </a:p>
      </dgm:t>
    </dgm:pt>
    <dgm:pt modelId="{445D7BDA-594E-4A76-9FE4-7D83BB83ED85}">
      <dgm:prSet phldrT="[Text]" custT="1"/>
      <dgm:spPr>
        <a:solidFill>
          <a:schemeClr val="accent3"/>
        </a:solidFill>
      </dgm:spPr>
      <dgm:t>
        <a:bodyPr/>
        <a:lstStyle/>
        <a:p>
          <a:r>
            <a:rPr lang="en-US" sz="2400" b="1" dirty="0"/>
            <a:t>74% </a:t>
          </a:r>
          <a:br>
            <a:rPr lang="en-US" sz="2400" b="1" dirty="0"/>
          </a:br>
          <a:r>
            <a:rPr lang="en-US" sz="2400" dirty="0"/>
            <a:t>said companies should not exploit the situation</a:t>
          </a:r>
        </a:p>
      </dgm:t>
    </dgm:pt>
    <dgm:pt modelId="{D22E0B5F-6027-437F-9CDB-F36380698693}" type="parTrans" cxnId="{3A599037-BF0B-49FC-B388-EE767EE89277}">
      <dgm:prSet/>
      <dgm:spPr/>
      <dgm:t>
        <a:bodyPr/>
        <a:lstStyle/>
        <a:p>
          <a:endParaRPr lang="en-US"/>
        </a:p>
      </dgm:t>
    </dgm:pt>
    <dgm:pt modelId="{F473B549-A186-445E-B8A0-C2C5C1959F60}" type="sibTrans" cxnId="{3A599037-BF0B-49FC-B388-EE767EE89277}">
      <dgm:prSet/>
      <dgm:spPr/>
      <dgm:t>
        <a:bodyPr/>
        <a:lstStyle/>
        <a:p>
          <a:endParaRPr lang="en-US"/>
        </a:p>
      </dgm:t>
    </dgm:pt>
    <dgm:pt modelId="{4CB4A1E9-7E33-4F9A-A6DA-B43AD80EDC3B}" type="pres">
      <dgm:prSet presAssocID="{39F903E8-C2EE-448D-BA68-81BB0AB5FC53}" presName="diagram" presStyleCnt="0">
        <dgm:presLayoutVars>
          <dgm:dir/>
          <dgm:resizeHandles val="exact"/>
        </dgm:presLayoutVars>
      </dgm:prSet>
      <dgm:spPr/>
    </dgm:pt>
    <dgm:pt modelId="{C215AAA3-EC8F-47BE-A63D-A79F964B9D0E}" type="pres">
      <dgm:prSet presAssocID="{21C88D8F-3F66-4ECE-9DAB-9E0B70BAE105}" presName="node" presStyleLbl="node1" presStyleIdx="0" presStyleCnt="3">
        <dgm:presLayoutVars>
          <dgm:bulletEnabled val="1"/>
        </dgm:presLayoutVars>
      </dgm:prSet>
      <dgm:spPr/>
    </dgm:pt>
    <dgm:pt modelId="{CA5B49BE-E3A6-4FFB-B0D0-B75D2E548FD0}" type="pres">
      <dgm:prSet presAssocID="{2D9A28E8-3319-4039-82D3-C416EAA7A165}" presName="sibTrans" presStyleCnt="0"/>
      <dgm:spPr/>
    </dgm:pt>
    <dgm:pt modelId="{9811FB30-0413-4A78-A311-73F52CADE9C5}" type="pres">
      <dgm:prSet presAssocID="{D0B5D13D-96E7-4D69-9025-EC5E135F424B}" presName="node" presStyleLbl="node1" presStyleIdx="1" presStyleCnt="3">
        <dgm:presLayoutVars>
          <dgm:bulletEnabled val="1"/>
        </dgm:presLayoutVars>
      </dgm:prSet>
      <dgm:spPr/>
    </dgm:pt>
    <dgm:pt modelId="{DAD8332C-21D4-491E-B3D9-E710EE0991C9}" type="pres">
      <dgm:prSet presAssocID="{8DE3CF91-B623-413E-9163-9F8DFD9C1AD1}" presName="sibTrans" presStyleCnt="0"/>
      <dgm:spPr/>
    </dgm:pt>
    <dgm:pt modelId="{1868BD23-B314-42DF-A257-FF978F435F0F}" type="pres">
      <dgm:prSet presAssocID="{445D7BDA-594E-4A76-9FE4-7D83BB83ED85}" presName="node" presStyleLbl="node1" presStyleIdx="2" presStyleCnt="3">
        <dgm:presLayoutVars>
          <dgm:bulletEnabled val="1"/>
        </dgm:presLayoutVars>
      </dgm:prSet>
      <dgm:spPr/>
    </dgm:pt>
  </dgm:ptLst>
  <dgm:cxnLst>
    <dgm:cxn modelId="{95CD7609-3404-4B94-9434-31C6DCFC062C}" type="presOf" srcId="{21C88D8F-3F66-4ECE-9DAB-9E0B70BAE105}" destId="{C215AAA3-EC8F-47BE-A63D-A79F964B9D0E}" srcOrd="0" destOrd="0" presId="urn:microsoft.com/office/officeart/2005/8/layout/default"/>
    <dgm:cxn modelId="{525D9010-1660-47D7-A121-8AD7FA3D05CB}" srcId="{39F903E8-C2EE-448D-BA68-81BB0AB5FC53}" destId="{21C88D8F-3F66-4ECE-9DAB-9E0B70BAE105}" srcOrd="0" destOrd="0" parTransId="{3563E246-01BC-4E2E-8EB5-B33118860D4F}" sibTransId="{2D9A28E8-3319-4039-82D3-C416EAA7A165}"/>
    <dgm:cxn modelId="{8BAA861A-5EC4-421D-B06D-25E980FEE443}" type="presOf" srcId="{D0B5D13D-96E7-4D69-9025-EC5E135F424B}" destId="{9811FB30-0413-4A78-A311-73F52CADE9C5}" srcOrd="0" destOrd="0" presId="urn:microsoft.com/office/officeart/2005/8/layout/default"/>
    <dgm:cxn modelId="{3A599037-BF0B-49FC-B388-EE767EE89277}" srcId="{39F903E8-C2EE-448D-BA68-81BB0AB5FC53}" destId="{445D7BDA-594E-4A76-9FE4-7D83BB83ED85}" srcOrd="2" destOrd="0" parTransId="{D22E0B5F-6027-437F-9CDB-F36380698693}" sibTransId="{F473B549-A186-445E-B8A0-C2C5C1959F60}"/>
    <dgm:cxn modelId="{83B52D40-4F05-4467-A023-A8B36D7CDD10}" type="presOf" srcId="{445D7BDA-594E-4A76-9FE4-7D83BB83ED85}" destId="{1868BD23-B314-42DF-A257-FF978F435F0F}" srcOrd="0" destOrd="0" presId="urn:microsoft.com/office/officeart/2005/8/layout/default"/>
    <dgm:cxn modelId="{1CA89FE9-4CC9-4AF6-9B15-FDABB8046CB7}" type="presOf" srcId="{39F903E8-C2EE-448D-BA68-81BB0AB5FC53}" destId="{4CB4A1E9-7E33-4F9A-A6DA-B43AD80EDC3B}" srcOrd="0" destOrd="0" presId="urn:microsoft.com/office/officeart/2005/8/layout/default"/>
    <dgm:cxn modelId="{B2DDB2F4-D7EC-41A5-A8AD-A06112D3F0A0}" srcId="{39F903E8-C2EE-448D-BA68-81BB0AB5FC53}" destId="{D0B5D13D-96E7-4D69-9025-EC5E135F424B}" srcOrd="1" destOrd="0" parTransId="{AA629269-8900-4F7D-A18E-4C1A841AEAA1}" sibTransId="{8DE3CF91-B623-413E-9163-9F8DFD9C1AD1}"/>
    <dgm:cxn modelId="{43AE02A4-46C2-4374-9753-18AD93C031F3}" type="presParOf" srcId="{4CB4A1E9-7E33-4F9A-A6DA-B43AD80EDC3B}" destId="{C215AAA3-EC8F-47BE-A63D-A79F964B9D0E}" srcOrd="0" destOrd="0" presId="urn:microsoft.com/office/officeart/2005/8/layout/default"/>
    <dgm:cxn modelId="{C4911362-C131-48D6-8699-04E166C557E5}" type="presParOf" srcId="{4CB4A1E9-7E33-4F9A-A6DA-B43AD80EDC3B}" destId="{CA5B49BE-E3A6-4FFB-B0D0-B75D2E548FD0}" srcOrd="1" destOrd="0" presId="urn:microsoft.com/office/officeart/2005/8/layout/default"/>
    <dgm:cxn modelId="{8E449C62-743A-42F1-9263-B8960309FF67}" type="presParOf" srcId="{4CB4A1E9-7E33-4F9A-A6DA-B43AD80EDC3B}" destId="{9811FB30-0413-4A78-A311-73F52CADE9C5}" srcOrd="2" destOrd="0" presId="urn:microsoft.com/office/officeart/2005/8/layout/default"/>
    <dgm:cxn modelId="{EE41BF40-3E41-4541-B97A-0319DC677677}" type="presParOf" srcId="{4CB4A1E9-7E33-4F9A-A6DA-B43AD80EDC3B}" destId="{DAD8332C-21D4-491E-B3D9-E710EE0991C9}" srcOrd="3" destOrd="0" presId="urn:microsoft.com/office/officeart/2005/8/layout/default"/>
    <dgm:cxn modelId="{C3D347A6-0BE8-4156-B4D3-DE6E03E15ABC}" type="presParOf" srcId="{4CB4A1E9-7E33-4F9A-A6DA-B43AD80EDC3B}" destId="{1868BD23-B314-42DF-A257-FF978F435F0F}"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6B7728-A018-40BA-B9AE-71EC652BA79D}"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1ACA138E-7277-44B0-8155-F038F8FDF90E}">
      <dgm:prSet phldrT="[Text]" custT="1"/>
      <dgm:spPr/>
      <dgm:t>
        <a:bodyPr/>
        <a:lstStyle/>
        <a:p>
          <a:r>
            <a:rPr lang="en-US" sz="2000" b="1" dirty="0"/>
            <a:t>63% </a:t>
          </a:r>
        </a:p>
        <a:p>
          <a:r>
            <a:rPr lang="en-US" sz="2000" dirty="0"/>
            <a:t>agree that personally relevant content improves how they feel about the brand associated with it</a:t>
          </a:r>
        </a:p>
      </dgm:t>
    </dgm:pt>
    <dgm:pt modelId="{9CD36606-F17D-4F7B-9089-05AFBD5697C4}" type="parTrans" cxnId="{0400BE46-3D34-4720-91AA-7F75316FAECA}">
      <dgm:prSet/>
      <dgm:spPr/>
      <dgm:t>
        <a:bodyPr/>
        <a:lstStyle/>
        <a:p>
          <a:endParaRPr lang="en-US"/>
        </a:p>
      </dgm:t>
    </dgm:pt>
    <dgm:pt modelId="{D9E05D03-6C25-460D-8359-E14723133F66}" type="sibTrans" cxnId="{0400BE46-3D34-4720-91AA-7F75316FAECA}">
      <dgm:prSet/>
      <dgm:spPr/>
      <dgm:t>
        <a:bodyPr/>
        <a:lstStyle/>
        <a:p>
          <a:endParaRPr lang="en-US"/>
        </a:p>
      </dgm:t>
    </dgm:pt>
    <dgm:pt modelId="{31307DC1-A709-46B5-979A-6587E5FA0BB0}">
      <dgm:prSet phldrT="[Text]" custT="1"/>
      <dgm:spPr/>
      <dgm:t>
        <a:bodyPr/>
        <a:lstStyle/>
        <a:p>
          <a:r>
            <a:rPr lang="en-US" sz="2000" b="1" dirty="0"/>
            <a:t>58% </a:t>
          </a:r>
        </a:p>
        <a:p>
          <a:r>
            <a:rPr lang="en-US" sz="2000" dirty="0"/>
            <a:t>see brands in a more positive light when they provide content that matches their interests</a:t>
          </a:r>
        </a:p>
      </dgm:t>
    </dgm:pt>
    <dgm:pt modelId="{2E6FB429-F8A5-42BB-BB9B-853A036F2696}" type="parTrans" cxnId="{ACF83910-FDF8-4518-9CF0-6DE5ED51D327}">
      <dgm:prSet/>
      <dgm:spPr/>
      <dgm:t>
        <a:bodyPr/>
        <a:lstStyle/>
        <a:p>
          <a:endParaRPr lang="en-US"/>
        </a:p>
      </dgm:t>
    </dgm:pt>
    <dgm:pt modelId="{EC7FEF8E-41C6-4669-8F26-8B70B39A42DF}" type="sibTrans" cxnId="{ACF83910-FDF8-4518-9CF0-6DE5ED51D327}">
      <dgm:prSet/>
      <dgm:spPr/>
      <dgm:t>
        <a:bodyPr/>
        <a:lstStyle/>
        <a:p>
          <a:endParaRPr lang="en-US"/>
        </a:p>
      </dgm:t>
    </dgm:pt>
    <dgm:pt modelId="{1A56A7AC-DD29-4275-B064-571B374FABA2}">
      <dgm:prSet phldrT="[Text]" custT="1"/>
      <dgm:spPr/>
      <dgm:t>
        <a:bodyPr/>
        <a:lstStyle/>
        <a:p>
          <a:r>
            <a:rPr lang="en-US" sz="2000" b="1" dirty="0"/>
            <a:t>42%</a:t>
          </a:r>
        </a:p>
        <a:p>
          <a:r>
            <a:rPr lang="en-US" sz="2000" dirty="0"/>
            <a:t>are willing to forgive mistakes if they feel a brand knows them personally</a:t>
          </a:r>
          <a:endParaRPr lang="en-US" sz="2000" b="1" dirty="0"/>
        </a:p>
        <a:p>
          <a:endParaRPr lang="en-US" sz="2000" dirty="0"/>
        </a:p>
      </dgm:t>
    </dgm:pt>
    <dgm:pt modelId="{0BF38268-DA75-49EE-8E2D-760D960FA092}" type="parTrans" cxnId="{28405A0C-F1F3-4BE0-8C09-DB8AA83196D6}">
      <dgm:prSet/>
      <dgm:spPr/>
      <dgm:t>
        <a:bodyPr/>
        <a:lstStyle/>
        <a:p>
          <a:endParaRPr lang="en-US"/>
        </a:p>
      </dgm:t>
    </dgm:pt>
    <dgm:pt modelId="{9400905F-2104-4EC1-9E53-CF3717B6446D}" type="sibTrans" cxnId="{28405A0C-F1F3-4BE0-8C09-DB8AA83196D6}">
      <dgm:prSet/>
      <dgm:spPr/>
      <dgm:t>
        <a:bodyPr/>
        <a:lstStyle/>
        <a:p>
          <a:endParaRPr lang="en-US"/>
        </a:p>
      </dgm:t>
    </dgm:pt>
    <dgm:pt modelId="{55CDF829-9FE2-4A3C-B06E-3040381BA730}" type="pres">
      <dgm:prSet presAssocID="{A66B7728-A018-40BA-B9AE-71EC652BA79D}" presName="diagram" presStyleCnt="0">
        <dgm:presLayoutVars>
          <dgm:dir/>
          <dgm:resizeHandles val="exact"/>
        </dgm:presLayoutVars>
      </dgm:prSet>
      <dgm:spPr/>
    </dgm:pt>
    <dgm:pt modelId="{3ED5BD14-7E72-4545-A45D-5EF6BAF90143}" type="pres">
      <dgm:prSet presAssocID="{1ACA138E-7277-44B0-8155-F038F8FDF90E}" presName="node" presStyleLbl="node1" presStyleIdx="0" presStyleCnt="3">
        <dgm:presLayoutVars>
          <dgm:bulletEnabled val="1"/>
        </dgm:presLayoutVars>
      </dgm:prSet>
      <dgm:spPr/>
    </dgm:pt>
    <dgm:pt modelId="{36132E61-168A-4EBC-9BB2-31B10BFAD494}" type="pres">
      <dgm:prSet presAssocID="{D9E05D03-6C25-460D-8359-E14723133F66}" presName="sibTrans" presStyleCnt="0"/>
      <dgm:spPr/>
    </dgm:pt>
    <dgm:pt modelId="{022D2877-E511-4D41-A48C-65424B9A15AD}" type="pres">
      <dgm:prSet presAssocID="{31307DC1-A709-46B5-979A-6587E5FA0BB0}" presName="node" presStyleLbl="node1" presStyleIdx="1" presStyleCnt="3">
        <dgm:presLayoutVars>
          <dgm:bulletEnabled val="1"/>
        </dgm:presLayoutVars>
      </dgm:prSet>
      <dgm:spPr/>
    </dgm:pt>
    <dgm:pt modelId="{02D93FA5-87AA-444B-A45A-96EDDC9DF7DF}" type="pres">
      <dgm:prSet presAssocID="{EC7FEF8E-41C6-4669-8F26-8B70B39A42DF}" presName="sibTrans" presStyleCnt="0"/>
      <dgm:spPr/>
    </dgm:pt>
    <dgm:pt modelId="{6E1E827A-60E8-4F26-BAA3-67ABBBF746AC}" type="pres">
      <dgm:prSet presAssocID="{1A56A7AC-DD29-4275-B064-571B374FABA2}" presName="node" presStyleLbl="node1" presStyleIdx="2" presStyleCnt="3">
        <dgm:presLayoutVars>
          <dgm:bulletEnabled val="1"/>
        </dgm:presLayoutVars>
      </dgm:prSet>
      <dgm:spPr/>
    </dgm:pt>
  </dgm:ptLst>
  <dgm:cxnLst>
    <dgm:cxn modelId="{28405A0C-F1F3-4BE0-8C09-DB8AA83196D6}" srcId="{A66B7728-A018-40BA-B9AE-71EC652BA79D}" destId="{1A56A7AC-DD29-4275-B064-571B374FABA2}" srcOrd="2" destOrd="0" parTransId="{0BF38268-DA75-49EE-8E2D-760D960FA092}" sibTransId="{9400905F-2104-4EC1-9E53-CF3717B6446D}"/>
    <dgm:cxn modelId="{ACF83910-FDF8-4518-9CF0-6DE5ED51D327}" srcId="{A66B7728-A018-40BA-B9AE-71EC652BA79D}" destId="{31307DC1-A709-46B5-979A-6587E5FA0BB0}" srcOrd="1" destOrd="0" parTransId="{2E6FB429-F8A5-42BB-BB9B-853A036F2696}" sibTransId="{EC7FEF8E-41C6-4669-8F26-8B70B39A42DF}"/>
    <dgm:cxn modelId="{0A575C1C-7127-45BB-A060-A1B432FBB601}" type="presOf" srcId="{31307DC1-A709-46B5-979A-6587E5FA0BB0}" destId="{022D2877-E511-4D41-A48C-65424B9A15AD}" srcOrd="0" destOrd="0" presId="urn:microsoft.com/office/officeart/2005/8/layout/default"/>
    <dgm:cxn modelId="{4D70F426-C13C-4138-ACF4-D05B4C82F1DF}" type="presOf" srcId="{1A56A7AC-DD29-4275-B064-571B374FABA2}" destId="{6E1E827A-60E8-4F26-BAA3-67ABBBF746AC}" srcOrd="0" destOrd="0" presId="urn:microsoft.com/office/officeart/2005/8/layout/default"/>
    <dgm:cxn modelId="{9023935C-4697-4517-858E-BA9AF84D461D}" type="presOf" srcId="{A66B7728-A018-40BA-B9AE-71EC652BA79D}" destId="{55CDF829-9FE2-4A3C-B06E-3040381BA730}" srcOrd="0" destOrd="0" presId="urn:microsoft.com/office/officeart/2005/8/layout/default"/>
    <dgm:cxn modelId="{0400BE46-3D34-4720-91AA-7F75316FAECA}" srcId="{A66B7728-A018-40BA-B9AE-71EC652BA79D}" destId="{1ACA138E-7277-44B0-8155-F038F8FDF90E}" srcOrd="0" destOrd="0" parTransId="{9CD36606-F17D-4F7B-9089-05AFBD5697C4}" sibTransId="{D9E05D03-6C25-460D-8359-E14723133F66}"/>
    <dgm:cxn modelId="{DC0160EC-BCE5-4E0B-853F-6C8DD3D48784}" type="presOf" srcId="{1ACA138E-7277-44B0-8155-F038F8FDF90E}" destId="{3ED5BD14-7E72-4545-A45D-5EF6BAF90143}" srcOrd="0" destOrd="0" presId="urn:microsoft.com/office/officeart/2005/8/layout/default"/>
    <dgm:cxn modelId="{B7233351-5E98-4D27-BBD1-92AAFAA3A1C7}" type="presParOf" srcId="{55CDF829-9FE2-4A3C-B06E-3040381BA730}" destId="{3ED5BD14-7E72-4545-A45D-5EF6BAF90143}" srcOrd="0" destOrd="0" presId="urn:microsoft.com/office/officeart/2005/8/layout/default"/>
    <dgm:cxn modelId="{5ABC1CAC-A48C-43D0-87CD-81E288F300CB}" type="presParOf" srcId="{55CDF829-9FE2-4A3C-B06E-3040381BA730}" destId="{36132E61-168A-4EBC-9BB2-31B10BFAD494}" srcOrd="1" destOrd="0" presId="urn:microsoft.com/office/officeart/2005/8/layout/default"/>
    <dgm:cxn modelId="{EC23E07D-1B33-48CC-B494-62205BD20673}" type="presParOf" srcId="{55CDF829-9FE2-4A3C-B06E-3040381BA730}" destId="{022D2877-E511-4D41-A48C-65424B9A15AD}" srcOrd="2" destOrd="0" presId="urn:microsoft.com/office/officeart/2005/8/layout/default"/>
    <dgm:cxn modelId="{91616C55-B7E4-42E5-A037-626AA10174CD}" type="presParOf" srcId="{55CDF829-9FE2-4A3C-B06E-3040381BA730}" destId="{02D93FA5-87AA-444B-A45A-96EDDC9DF7DF}" srcOrd="3" destOrd="0" presId="urn:microsoft.com/office/officeart/2005/8/layout/default"/>
    <dgm:cxn modelId="{3E7CCD5F-F799-4C34-B068-77F0E55681A5}" type="presParOf" srcId="{55CDF829-9FE2-4A3C-B06E-3040381BA730}" destId="{6E1E827A-60E8-4F26-BAA3-67ABBBF746AC}"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8A1122-9D31-4C5A-BA9C-A9C32D615FB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054B4F6-671D-41AA-B78A-1547D38ABBA5}">
      <dgm:prSet phldrT="[Text]" custT="1"/>
      <dgm:spPr/>
      <dgm:t>
        <a:bodyPr/>
        <a:lstStyle/>
        <a:p>
          <a:r>
            <a:rPr lang="en-GB" sz="3200" dirty="0"/>
            <a:t>Critical</a:t>
          </a:r>
        </a:p>
      </dgm:t>
    </dgm:pt>
    <dgm:pt modelId="{C97D96DA-918D-4F77-BC42-C4B6B00B2C37}" type="parTrans" cxnId="{381C25C0-9E3F-4653-BBC0-C844D7E55F79}">
      <dgm:prSet/>
      <dgm:spPr/>
      <dgm:t>
        <a:bodyPr/>
        <a:lstStyle/>
        <a:p>
          <a:endParaRPr lang="en-GB"/>
        </a:p>
      </dgm:t>
    </dgm:pt>
    <dgm:pt modelId="{4682C586-EEC8-4FFF-AC83-A6ADC0C0BE97}" type="sibTrans" cxnId="{381C25C0-9E3F-4653-BBC0-C844D7E55F79}">
      <dgm:prSet/>
      <dgm:spPr/>
      <dgm:t>
        <a:bodyPr/>
        <a:lstStyle/>
        <a:p>
          <a:endParaRPr lang="en-GB"/>
        </a:p>
      </dgm:t>
    </dgm:pt>
    <dgm:pt modelId="{3F6771D6-D440-4B91-8A09-02B0F715E1F9}">
      <dgm:prSet phldrT="[Text]" custT="1"/>
      <dgm:spPr/>
      <dgm:t>
        <a:bodyPr/>
        <a:lstStyle/>
        <a:p>
          <a:r>
            <a:rPr lang="en-GB" sz="3200" dirty="0"/>
            <a:t>Supportive</a:t>
          </a:r>
        </a:p>
      </dgm:t>
    </dgm:pt>
    <dgm:pt modelId="{D0C0B841-2CF3-451D-A457-1B71E9856A2A}" type="parTrans" cxnId="{542B5BFA-0DD7-4935-98D7-0BDE3C40A5FB}">
      <dgm:prSet/>
      <dgm:spPr/>
      <dgm:t>
        <a:bodyPr/>
        <a:lstStyle/>
        <a:p>
          <a:endParaRPr lang="en-GB"/>
        </a:p>
      </dgm:t>
    </dgm:pt>
    <dgm:pt modelId="{9770734B-447E-4970-BF0B-827A3A469C3B}" type="sibTrans" cxnId="{542B5BFA-0DD7-4935-98D7-0BDE3C40A5FB}">
      <dgm:prSet/>
      <dgm:spPr/>
      <dgm:t>
        <a:bodyPr/>
        <a:lstStyle/>
        <a:p>
          <a:endParaRPr lang="en-GB"/>
        </a:p>
      </dgm:t>
    </dgm:pt>
    <dgm:pt modelId="{A817D604-6844-41EB-8BB4-88E078415F69}">
      <dgm:prSet phldrT="[Text]" custT="1"/>
      <dgm:spPr/>
      <dgm:t>
        <a:bodyPr/>
        <a:lstStyle/>
        <a:p>
          <a:r>
            <a:rPr lang="en-GB" sz="3200" dirty="0"/>
            <a:t>On hold</a:t>
          </a:r>
        </a:p>
      </dgm:t>
    </dgm:pt>
    <dgm:pt modelId="{A9AB2EA1-299A-4A85-BB33-13769ABDBEC4}" type="parTrans" cxnId="{2EF18F9F-4200-4566-AE31-6925871881F0}">
      <dgm:prSet/>
      <dgm:spPr/>
      <dgm:t>
        <a:bodyPr/>
        <a:lstStyle/>
        <a:p>
          <a:endParaRPr lang="en-GB"/>
        </a:p>
      </dgm:t>
    </dgm:pt>
    <dgm:pt modelId="{F079D2D9-C992-4267-8164-F85EA1506047}" type="sibTrans" cxnId="{2EF18F9F-4200-4566-AE31-6925871881F0}">
      <dgm:prSet/>
      <dgm:spPr/>
      <dgm:t>
        <a:bodyPr/>
        <a:lstStyle/>
        <a:p>
          <a:endParaRPr lang="en-GB"/>
        </a:p>
      </dgm:t>
    </dgm:pt>
    <dgm:pt modelId="{ED5F401D-664C-416F-AF49-F1A12F471A30}">
      <dgm:prSet phldrT="[Text]"/>
      <dgm:spPr/>
      <dgm:t>
        <a:bodyPr/>
        <a:lstStyle/>
        <a:p>
          <a:r>
            <a:rPr lang="en-US" dirty="0"/>
            <a:t>Customer commitment with an offer for when the crisis is over</a:t>
          </a:r>
        </a:p>
        <a:p>
          <a:r>
            <a:rPr lang="en-GB" dirty="0"/>
            <a:t>Discount voucher, preferential booking, </a:t>
          </a:r>
        </a:p>
      </dgm:t>
    </dgm:pt>
    <dgm:pt modelId="{0DB68525-0D0E-4075-BEE4-1940A5ECF224}" type="parTrans" cxnId="{0ECDB8FC-4E0F-4A67-8250-CA936FB18745}">
      <dgm:prSet/>
      <dgm:spPr/>
      <dgm:t>
        <a:bodyPr/>
        <a:lstStyle/>
        <a:p>
          <a:endParaRPr lang="en-GB"/>
        </a:p>
      </dgm:t>
    </dgm:pt>
    <dgm:pt modelId="{6D0D5718-14FA-4713-86F4-76C948002652}" type="sibTrans" cxnId="{0ECDB8FC-4E0F-4A67-8250-CA936FB18745}">
      <dgm:prSet/>
      <dgm:spPr/>
      <dgm:t>
        <a:bodyPr/>
        <a:lstStyle/>
        <a:p>
          <a:endParaRPr lang="en-GB"/>
        </a:p>
      </dgm:t>
    </dgm:pt>
    <dgm:pt modelId="{0886B08F-3CAD-469C-9772-11D3AD363A7B}">
      <dgm:prSet/>
      <dgm:spPr/>
      <dgm:t>
        <a:bodyPr/>
        <a:lstStyle/>
        <a:p>
          <a:r>
            <a:rPr lang="en-US" dirty="0"/>
            <a:t>Communicate what has changed and the benefits</a:t>
          </a:r>
        </a:p>
        <a:p>
          <a:r>
            <a:rPr lang="en-US" dirty="0"/>
            <a:t>Still open, extended or adapted offer, how to access </a:t>
          </a:r>
        </a:p>
      </dgm:t>
    </dgm:pt>
    <dgm:pt modelId="{4E6C0C82-83F5-4813-B22E-F924BC24E652}" type="parTrans" cxnId="{21C61938-F6B9-4A09-BB33-52DDB9E20530}">
      <dgm:prSet/>
      <dgm:spPr/>
      <dgm:t>
        <a:bodyPr/>
        <a:lstStyle/>
        <a:p>
          <a:endParaRPr lang="en-GB"/>
        </a:p>
      </dgm:t>
    </dgm:pt>
    <dgm:pt modelId="{9256FFE3-C5AF-45B7-A9A1-180FFEC69068}" type="sibTrans" cxnId="{21C61938-F6B9-4A09-BB33-52DDB9E20530}">
      <dgm:prSet/>
      <dgm:spPr/>
      <dgm:t>
        <a:bodyPr/>
        <a:lstStyle/>
        <a:p>
          <a:endParaRPr lang="en-GB"/>
        </a:p>
      </dgm:t>
    </dgm:pt>
    <dgm:pt modelId="{61E9DBF6-4DCB-4B0E-A8C3-B61E8D2F4559}">
      <dgm:prSet phldrT="[Text]"/>
      <dgm:spPr/>
      <dgm:t>
        <a:bodyPr/>
        <a:lstStyle/>
        <a:p>
          <a:r>
            <a:rPr lang="en-US" dirty="0"/>
            <a:t>Put critical information into people’s hands.</a:t>
          </a:r>
        </a:p>
        <a:p>
          <a:r>
            <a:rPr lang="en-US" dirty="0"/>
            <a:t>Local information, opening times, support available</a:t>
          </a:r>
          <a:endParaRPr lang="en-GB" dirty="0"/>
        </a:p>
      </dgm:t>
    </dgm:pt>
    <dgm:pt modelId="{3C2377A1-51B6-4122-8A5D-A15F4E4100FB}" type="sibTrans" cxnId="{58FF163C-77FE-44CB-A0DF-71236A164262}">
      <dgm:prSet/>
      <dgm:spPr/>
      <dgm:t>
        <a:bodyPr/>
        <a:lstStyle/>
        <a:p>
          <a:endParaRPr lang="en-GB"/>
        </a:p>
      </dgm:t>
    </dgm:pt>
    <dgm:pt modelId="{FAFB8D6D-6941-46BD-8067-24A542A30548}" type="parTrans" cxnId="{58FF163C-77FE-44CB-A0DF-71236A164262}">
      <dgm:prSet/>
      <dgm:spPr/>
      <dgm:t>
        <a:bodyPr/>
        <a:lstStyle/>
        <a:p>
          <a:endParaRPr lang="en-GB"/>
        </a:p>
      </dgm:t>
    </dgm:pt>
    <dgm:pt modelId="{009CA18D-BBE0-47F5-A1C5-DB67F2BC2C4E}">
      <dgm:prSet phldrT="[Text]"/>
      <dgm:spPr>
        <a:solidFill>
          <a:schemeClr val="accent1"/>
        </a:solidFill>
      </dgm:spPr>
      <dgm:t>
        <a:bodyPr/>
        <a:lstStyle/>
        <a:p>
          <a:r>
            <a:rPr lang="en-GB" dirty="0"/>
            <a:t>Guide</a:t>
          </a:r>
          <a:r>
            <a:rPr lang="en-GB" baseline="0" dirty="0"/>
            <a:t> people to online support</a:t>
          </a:r>
        </a:p>
        <a:p>
          <a:r>
            <a:rPr lang="en-GB" baseline="0" dirty="0"/>
            <a:t>QR codes, guides for less technical</a:t>
          </a:r>
          <a:endParaRPr lang="en-GB" dirty="0"/>
        </a:p>
      </dgm:t>
    </dgm:pt>
    <dgm:pt modelId="{CA549F39-934E-4334-870C-D9D183518867}" type="parTrans" cxnId="{6ECF27C8-ED75-4E33-8510-9CBF7ED63F04}">
      <dgm:prSet/>
      <dgm:spPr/>
      <dgm:t>
        <a:bodyPr/>
        <a:lstStyle/>
        <a:p>
          <a:endParaRPr lang="en-GB"/>
        </a:p>
      </dgm:t>
    </dgm:pt>
    <dgm:pt modelId="{0E0E742D-D324-4797-90E0-3F11BF9C1145}" type="sibTrans" cxnId="{6ECF27C8-ED75-4E33-8510-9CBF7ED63F04}">
      <dgm:prSet/>
      <dgm:spPr/>
      <dgm:t>
        <a:bodyPr/>
        <a:lstStyle/>
        <a:p>
          <a:endParaRPr lang="en-GB"/>
        </a:p>
      </dgm:t>
    </dgm:pt>
    <dgm:pt modelId="{2CF8C08E-BE8E-4A3D-8A66-10732C99715F}">
      <dgm:prSet phldrT="[Text]"/>
      <dgm:spPr>
        <a:solidFill>
          <a:schemeClr val="accent1"/>
        </a:solidFill>
      </dgm:spPr>
      <dgm:t>
        <a:bodyPr/>
        <a:lstStyle/>
        <a:p>
          <a:r>
            <a:rPr lang="en-GB" dirty="0"/>
            <a:t>Remind lapsed audiences</a:t>
          </a:r>
        </a:p>
        <a:p>
          <a:r>
            <a:rPr lang="en-GB" dirty="0"/>
            <a:t>Update on services, catalogue to engage them.</a:t>
          </a:r>
        </a:p>
      </dgm:t>
    </dgm:pt>
    <dgm:pt modelId="{CFF13E02-1876-4273-88ED-3F211F640D20}" type="parTrans" cxnId="{DE3892D5-D34C-43D7-A2EB-D7EC127FC623}">
      <dgm:prSet/>
      <dgm:spPr/>
      <dgm:t>
        <a:bodyPr/>
        <a:lstStyle/>
        <a:p>
          <a:endParaRPr lang="en-GB"/>
        </a:p>
      </dgm:t>
    </dgm:pt>
    <dgm:pt modelId="{E4B6B214-38EC-4F11-A63C-3F5637FCC4ED}" type="sibTrans" cxnId="{DE3892D5-D34C-43D7-A2EB-D7EC127FC623}">
      <dgm:prSet/>
      <dgm:spPr/>
      <dgm:t>
        <a:bodyPr/>
        <a:lstStyle/>
        <a:p>
          <a:endParaRPr lang="en-GB"/>
        </a:p>
      </dgm:t>
    </dgm:pt>
    <dgm:pt modelId="{9C63E98C-472D-4C2C-9FE7-F4043D6D32C2}">
      <dgm:prSet phldrT="[Text]"/>
      <dgm:spPr>
        <a:solidFill>
          <a:schemeClr val="accent1"/>
        </a:solidFill>
      </dgm:spPr>
      <dgm:t>
        <a:bodyPr/>
        <a:lstStyle/>
        <a:p>
          <a:r>
            <a:rPr lang="en-GB" dirty="0"/>
            <a:t>Update on how the brand is responding</a:t>
          </a:r>
        </a:p>
        <a:p>
          <a:r>
            <a:rPr lang="en-GB" dirty="0"/>
            <a:t>Making services available</a:t>
          </a:r>
        </a:p>
      </dgm:t>
    </dgm:pt>
    <dgm:pt modelId="{61ECFB0B-41D2-417E-9B97-B0F012F001DF}" type="parTrans" cxnId="{7869E81D-F880-4920-86EA-06716571A3B9}">
      <dgm:prSet/>
      <dgm:spPr/>
      <dgm:t>
        <a:bodyPr/>
        <a:lstStyle/>
        <a:p>
          <a:endParaRPr lang="en-GB"/>
        </a:p>
      </dgm:t>
    </dgm:pt>
    <dgm:pt modelId="{267BBFB0-97F2-41DF-984F-25E6DB1FF660}" type="sibTrans" cxnId="{7869E81D-F880-4920-86EA-06716571A3B9}">
      <dgm:prSet/>
      <dgm:spPr/>
      <dgm:t>
        <a:bodyPr/>
        <a:lstStyle/>
        <a:p>
          <a:endParaRPr lang="en-GB"/>
        </a:p>
      </dgm:t>
    </dgm:pt>
    <dgm:pt modelId="{3ECDA1A4-C4F7-4CE0-8C7D-62740965304D}">
      <dgm:prSet phldrT="[Text]"/>
      <dgm:spPr>
        <a:solidFill>
          <a:schemeClr val="accent1"/>
        </a:solidFill>
      </dgm:spPr>
      <dgm:t>
        <a:bodyPr/>
        <a:lstStyle/>
        <a:p>
          <a:r>
            <a:rPr lang="en-GB" dirty="0"/>
            <a:t>Deliver targeted messages to key audiences</a:t>
          </a:r>
        </a:p>
        <a:p>
          <a:r>
            <a:rPr lang="en-GB" dirty="0"/>
            <a:t>Benefits for loyal customers, using benefits</a:t>
          </a:r>
        </a:p>
      </dgm:t>
    </dgm:pt>
    <dgm:pt modelId="{AF3DA549-0783-4715-899E-7AF14DD74BA6}" type="parTrans" cxnId="{FC64EF0F-A25C-4192-85F2-6CCB83519F2A}">
      <dgm:prSet/>
      <dgm:spPr/>
      <dgm:t>
        <a:bodyPr/>
        <a:lstStyle/>
        <a:p>
          <a:endParaRPr lang="en-GB"/>
        </a:p>
      </dgm:t>
    </dgm:pt>
    <dgm:pt modelId="{E5E4FA7C-4760-4F3A-9343-78516197AC46}" type="sibTrans" cxnId="{FC64EF0F-A25C-4192-85F2-6CCB83519F2A}">
      <dgm:prSet/>
      <dgm:spPr/>
      <dgm:t>
        <a:bodyPr/>
        <a:lstStyle/>
        <a:p>
          <a:endParaRPr lang="en-GB"/>
        </a:p>
      </dgm:t>
    </dgm:pt>
    <dgm:pt modelId="{AF301666-75B0-4ED1-A407-06C751F3BE10}">
      <dgm:prSet phldrT="[Text]"/>
      <dgm:spPr>
        <a:solidFill>
          <a:schemeClr val="accent1"/>
        </a:solidFill>
      </dgm:spPr>
      <dgm:t>
        <a:bodyPr/>
        <a:lstStyle/>
        <a:p>
          <a:r>
            <a:rPr lang="en-GB" dirty="0"/>
            <a:t>Offer a new reason to consider</a:t>
          </a:r>
        </a:p>
        <a:p>
          <a:r>
            <a:rPr lang="en-GB" dirty="0"/>
            <a:t>Home delivery, online content, why donations are needed now</a:t>
          </a:r>
        </a:p>
      </dgm:t>
    </dgm:pt>
    <dgm:pt modelId="{E272CFB6-42A2-49C4-9E64-54F27660068F}" type="parTrans" cxnId="{008CE3DB-0293-4893-9A2B-AE25B251267E}">
      <dgm:prSet/>
      <dgm:spPr/>
      <dgm:t>
        <a:bodyPr/>
        <a:lstStyle/>
        <a:p>
          <a:endParaRPr lang="en-GB"/>
        </a:p>
      </dgm:t>
    </dgm:pt>
    <dgm:pt modelId="{48DA9463-785D-4F34-BB93-D3CBAC119DE6}" type="sibTrans" cxnId="{008CE3DB-0293-4893-9A2B-AE25B251267E}">
      <dgm:prSet/>
      <dgm:spPr/>
      <dgm:t>
        <a:bodyPr/>
        <a:lstStyle/>
        <a:p>
          <a:endParaRPr lang="en-GB"/>
        </a:p>
      </dgm:t>
    </dgm:pt>
    <dgm:pt modelId="{FCE0DE00-8029-480A-8BE6-587DAC5E567D}">
      <dgm:prSet phldrT="[Text]"/>
      <dgm:spPr>
        <a:solidFill>
          <a:schemeClr val="accent1"/>
        </a:solidFill>
      </dgm:spPr>
      <dgm:t>
        <a:bodyPr/>
        <a:lstStyle/>
        <a:p>
          <a:r>
            <a:rPr lang="en-GB" dirty="0"/>
            <a:t>Messages about how you are supporting the community – </a:t>
          </a:r>
          <a:r>
            <a:rPr lang="en-GB" dirty="0" err="1"/>
            <a:t>e.g</a:t>
          </a:r>
          <a:r>
            <a:rPr lang="en-GB" dirty="0"/>
            <a:t> </a:t>
          </a:r>
          <a:r>
            <a:rPr lang="en-GB" dirty="0" err="1"/>
            <a:t>Easyjet</a:t>
          </a:r>
          <a:r>
            <a:rPr lang="en-GB" dirty="0"/>
            <a:t> staff helping at Nightingale Hospital</a:t>
          </a:r>
        </a:p>
      </dgm:t>
    </dgm:pt>
    <dgm:pt modelId="{F77BACBC-3925-4A94-A4BB-9DC92E2E3666}" type="parTrans" cxnId="{28CC7B64-49E2-435B-93A0-16F496BC30F5}">
      <dgm:prSet/>
      <dgm:spPr/>
      <dgm:t>
        <a:bodyPr/>
        <a:lstStyle/>
        <a:p>
          <a:endParaRPr lang="en-GB"/>
        </a:p>
      </dgm:t>
    </dgm:pt>
    <dgm:pt modelId="{B011285B-5F55-40E1-8ACA-282FC3FBD8CF}" type="sibTrans" cxnId="{28CC7B64-49E2-435B-93A0-16F496BC30F5}">
      <dgm:prSet/>
      <dgm:spPr/>
      <dgm:t>
        <a:bodyPr/>
        <a:lstStyle/>
        <a:p>
          <a:endParaRPr lang="en-GB"/>
        </a:p>
      </dgm:t>
    </dgm:pt>
    <dgm:pt modelId="{23EF2A31-FA6A-4E6C-9517-88BC9A85FC8C}" type="pres">
      <dgm:prSet presAssocID="{128A1122-9D31-4C5A-BA9C-A9C32D615FB0}" presName="theList" presStyleCnt="0">
        <dgm:presLayoutVars>
          <dgm:dir/>
          <dgm:animLvl val="lvl"/>
          <dgm:resizeHandles val="exact"/>
        </dgm:presLayoutVars>
      </dgm:prSet>
      <dgm:spPr/>
    </dgm:pt>
    <dgm:pt modelId="{88AB939B-65D9-41AE-A15A-A56C32081306}" type="pres">
      <dgm:prSet presAssocID="{D054B4F6-671D-41AA-B78A-1547D38ABBA5}" presName="compNode" presStyleCnt="0"/>
      <dgm:spPr/>
    </dgm:pt>
    <dgm:pt modelId="{4405C855-A9A7-4258-8DF4-3DAA5F7CDF18}" type="pres">
      <dgm:prSet presAssocID="{D054B4F6-671D-41AA-B78A-1547D38ABBA5}" presName="aNode" presStyleLbl="bgShp" presStyleIdx="0" presStyleCnt="3"/>
      <dgm:spPr/>
    </dgm:pt>
    <dgm:pt modelId="{1368878B-FA7C-4AF4-AD64-D1542B20114A}" type="pres">
      <dgm:prSet presAssocID="{D054B4F6-671D-41AA-B78A-1547D38ABBA5}" presName="textNode" presStyleLbl="bgShp" presStyleIdx="0" presStyleCnt="3"/>
      <dgm:spPr/>
    </dgm:pt>
    <dgm:pt modelId="{3E4C5B91-723E-417E-BA99-C1747BD87C8B}" type="pres">
      <dgm:prSet presAssocID="{D054B4F6-671D-41AA-B78A-1547D38ABBA5}" presName="compChildNode" presStyleCnt="0"/>
      <dgm:spPr/>
    </dgm:pt>
    <dgm:pt modelId="{6FF7A1D5-0414-4A58-9E71-B821ADF92F4E}" type="pres">
      <dgm:prSet presAssocID="{D054B4F6-671D-41AA-B78A-1547D38ABBA5}" presName="theInnerList" presStyleCnt="0"/>
      <dgm:spPr/>
    </dgm:pt>
    <dgm:pt modelId="{B34C0C4A-B155-4D75-ADC4-D15082FFE572}" type="pres">
      <dgm:prSet presAssocID="{61E9DBF6-4DCB-4B0E-A8C3-B61E8D2F4559}" presName="childNode" presStyleLbl="node1" presStyleIdx="0" presStyleCnt="9">
        <dgm:presLayoutVars>
          <dgm:bulletEnabled val="1"/>
        </dgm:presLayoutVars>
      </dgm:prSet>
      <dgm:spPr/>
    </dgm:pt>
    <dgm:pt modelId="{C1DE59A4-76C6-4B22-970D-98C7BAD39055}" type="pres">
      <dgm:prSet presAssocID="{61E9DBF6-4DCB-4B0E-A8C3-B61E8D2F4559}" presName="aSpace2" presStyleCnt="0"/>
      <dgm:spPr/>
    </dgm:pt>
    <dgm:pt modelId="{052BBC2F-DF7A-43F9-927D-C75457EBE583}" type="pres">
      <dgm:prSet presAssocID="{009CA18D-BBE0-47F5-A1C5-DB67F2BC2C4E}" presName="childNode" presStyleLbl="node1" presStyleIdx="1" presStyleCnt="9">
        <dgm:presLayoutVars>
          <dgm:bulletEnabled val="1"/>
        </dgm:presLayoutVars>
      </dgm:prSet>
      <dgm:spPr/>
    </dgm:pt>
    <dgm:pt modelId="{EF17F32A-62BC-419E-AB7F-B14AD6FAD607}" type="pres">
      <dgm:prSet presAssocID="{009CA18D-BBE0-47F5-A1C5-DB67F2BC2C4E}" presName="aSpace2" presStyleCnt="0"/>
      <dgm:spPr/>
    </dgm:pt>
    <dgm:pt modelId="{E143546B-74D6-4DA3-9969-E2E66E969AB9}" type="pres">
      <dgm:prSet presAssocID="{3ECDA1A4-C4F7-4CE0-8C7D-62740965304D}" presName="childNode" presStyleLbl="node1" presStyleIdx="2" presStyleCnt="9">
        <dgm:presLayoutVars>
          <dgm:bulletEnabled val="1"/>
        </dgm:presLayoutVars>
      </dgm:prSet>
      <dgm:spPr/>
    </dgm:pt>
    <dgm:pt modelId="{73431E5A-62D1-472D-8600-436DA3E5A6D4}" type="pres">
      <dgm:prSet presAssocID="{D054B4F6-671D-41AA-B78A-1547D38ABBA5}" presName="aSpace" presStyleCnt="0"/>
      <dgm:spPr/>
    </dgm:pt>
    <dgm:pt modelId="{F5F14C60-ECC3-438C-A0EC-EA26E3305B24}" type="pres">
      <dgm:prSet presAssocID="{3F6771D6-D440-4B91-8A09-02B0F715E1F9}" presName="compNode" presStyleCnt="0"/>
      <dgm:spPr/>
    </dgm:pt>
    <dgm:pt modelId="{736D0399-C4DA-4630-8B4D-6F2108A1626B}" type="pres">
      <dgm:prSet presAssocID="{3F6771D6-D440-4B91-8A09-02B0F715E1F9}" presName="aNode" presStyleLbl="bgShp" presStyleIdx="1" presStyleCnt="3"/>
      <dgm:spPr/>
    </dgm:pt>
    <dgm:pt modelId="{F084B67D-8138-4667-A301-21F30A67279A}" type="pres">
      <dgm:prSet presAssocID="{3F6771D6-D440-4B91-8A09-02B0F715E1F9}" presName="textNode" presStyleLbl="bgShp" presStyleIdx="1" presStyleCnt="3"/>
      <dgm:spPr/>
    </dgm:pt>
    <dgm:pt modelId="{152948D6-EDB1-4FFC-9FE1-921E44E6F826}" type="pres">
      <dgm:prSet presAssocID="{3F6771D6-D440-4B91-8A09-02B0F715E1F9}" presName="compChildNode" presStyleCnt="0"/>
      <dgm:spPr/>
    </dgm:pt>
    <dgm:pt modelId="{C6BC57F0-9D12-4114-BAA5-886FB6ECC995}" type="pres">
      <dgm:prSet presAssocID="{3F6771D6-D440-4B91-8A09-02B0F715E1F9}" presName="theInnerList" presStyleCnt="0"/>
      <dgm:spPr/>
    </dgm:pt>
    <dgm:pt modelId="{0242737B-96C4-426D-A921-20AAFC9F1663}" type="pres">
      <dgm:prSet presAssocID="{0886B08F-3CAD-469C-9772-11D3AD363A7B}" presName="childNode" presStyleLbl="node1" presStyleIdx="3" presStyleCnt="9">
        <dgm:presLayoutVars>
          <dgm:bulletEnabled val="1"/>
        </dgm:presLayoutVars>
      </dgm:prSet>
      <dgm:spPr/>
    </dgm:pt>
    <dgm:pt modelId="{A8AF8282-0604-4D14-852B-16EDDC6B3152}" type="pres">
      <dgm:prSet presAssocID="{0886B08F-3CAD-469C-9772-11D3AD363A7B}" presName="aSpace2" presStyleCnt="0"/>
      <dgm:spPr/>
    </dgm:pt>
    <dgm:pt modelId="{43B08BFD-4B66-4E6A-BAAD-3DE11079EF2B}" type="pres">
      <dgm:prSet presAssocID="{2CF8C08E-BE8E-4A3D-8A66-10732C99715F}" presName="childNode" presStyleLbl="node1" presStyleIdx="4" presStyleCnt="9">
        <dgm:presLayoutVars>
          <dgm:bulletEnabled val="1"/>
        </dgm:presLayoutVars>
      </dgm:prSet>
      <dgm:spPr/>
    </dgm:pt>
    <dgm:pt modelId="{AE7549B7-A23F-4088-922A-95775128B7EB}" type="pres">
      <dgm:prSet presAssocID="{2CF8C08E-BE8E-4A3D-8A66-10732C99715F}" presName="aSpace2" presStyleCnt="0"/>
      <dgm:spPr/>
    </dgm:pt>
    <dgm:pt modelId="{75B9E31B-B3ED-4027-A4E7-F3FB3145DEB9}" type="pres">
      <dgm:prSet presAssocID="{AF301666-75B0-4ED1-A407-06C751F3BE10}" presName="childNode" presStyleLbl="node1" presStyleIdx="5" presStyleCnt="9">
        <dgm:presLayoutVars>
          <dgm:bulletEnabled val="1"/>
        </dgm:presLayoutVars>
      </dgm:prSet>
      <dgm:spPr/>
    </dgm:pt>
    <dgm:pt modelId="{7971985F-FE41-4564-A54E-6884C06905C0}" type="pres">
      <dgm:prSet presAssocID="{3F6771D6-D440-4B91-8A09-02B0F715E1F9}" presName="aSpace" presStyleCnt="0"/>
      <dgm:spPr/>
    </dgm:pt>
    <dgm:pt modelId="{85CCCEB0-9359-45EB-9F0A-95BAA4B0DA45}" type="pres">
      <dgm:prSet presAssocID="{A817D604-6844-41EB-8BB4-88E078415F69}" presName="compNode" presStyleCnt="0"/>
      <dgm:spPr/>
    </dgm:pt>
    <dgm:pt modelId="{BC11C987-F6FA-44E2-812E-50FB9AD431DB}" type="pres">
      <dgm:prSet presAssocID="{A817D604-6844-41EB-8BB4-88E078415F69}" presName="aNode" presStyleLbl="bgShp" presStyleIdx="2" presStyleCnt="3"/>
      <dgm:spPr/>
    </dgm:pt>
    <dgm:pt modelId="{750929A8-A214-4263-8AC9-028B334F4903}" type="pres">
      <dgm:prSet presAssocID="{A817D604-6844-41EB-8BB4-88E078415F69}" presName="textNode" presStyleLbl="bgShp" presStyleIdx="2" presStyleCnt="3"/>
      <dgm:spPr/>
    </dgm:pt>
    <dgm:pt modelId="{CD654CF3-5872-4E5F-914D-7F92E7FB1A45}" type="pres">
      <dgm:prSet presAssocID="{A817D604-6844-41EB-8BB4-88E078415F69}" presName="compChildNode" presStyleCnt="0"/>
      <dgm:spPr/>
    </dgm:pt>
    <dgm:pt modelId="{95032A8E-D40D-463D-9F07-8FF6489A074E}" type="pres">
      <dgm:prSet presAssocID="{A817D604-6844-41EB-8BB4-88E078415F69}" presName="theInnerList" presStyleCnt="0"/>
      <dgm:spPr/>
    </dgm:pt>
    <dgm:pt modelId="{CC584411-5062-4903-89EA-71E5A3A12E68}" type="pres">
      <dgm:prSet presAssocID="{ED5F401D-664C-416F-AF49-F1A12F471A30}" presName="childNode" presStyleLbl="node1" presStyleIdx="6" presStyleCnt="9">
        <dgm:presLayoutVars>
          <dgm:bulletEnabled val="1"/>
        </dgm:presLayoutVars>
      </dgm:prSet>
      <dgm:spPr/>
    </dgm:pt>
    <dgm:pt modelId="{F939FB8C-E837-40A4-B56C-8312009CA734}" type="pres">
      <dgm:prSet presAssocID="{ED5F401D-664C-416F-AF49-F1A12F471A30}" presName="aSpace2" presStyleCnt="0"/>
      <dgm:spPr/>
    </dgm:pt>
    <dgm:pt modelId="{15583118-B289-4DBD-A5AE-7369A86E0488}" type="pres">
      <dgm:prSet presAssocID="{9C63E98C-472D-4C2C-9FE7-F4043D6D32C2}" presName="childNode" presStyleLbl="node1" presStyleIdx="7" presStyleCnt="9">
        <dgm:presLayoutVars>
          <dgm:bulletEnabled val="1"/>
        </dgm:presLayoutVars>
      </dgm:prSet>
      <dgm:spPr/>
    </dgm:pt>
    <dgm:pt modelId="{AAEF801A-5C5C-413A-B326-295911CC4DC1}" type="pres">
      <dgm:prSet presAssocID="{9C63E98C-472D-4C2C-9FE7-F4043D6D32C2}" presName="aSpace2" presStyleCnt="0"/>
      <dgm:spPr/>
    </dgm:pt>
    <dgm:pt modelId="{802B7699-C711-4197-8E08-B347D7F0169C}" type="pres">
      <dgm:prSet presAssocID="{FCE0DE00-8029-480A-8BE6-587DAC5E567D}" presName="childNode" presStyleLbl="node1" presStyleIdx="8" presStyleCnt="9">
        <dgm:presLayoutVars>
          <dgm:bulletEnabled val="1"/>
        </dgm:presLayoutVars>
      </dgm:prSet>
      <dgm:spPr/>
    </dgm:pt>
  </dgm:ptLst>
  <dgm:cxnLst>
    <dgm:cxn modelId="{FC64EF0F-A25C-4192-85F2-6CCB83519F2A}" srcId="{D054B4F6-671D-41AA-B78A-1547D38ABBA5}" destId="{3ECDA1A4-C4F7-4CE0-8C7D-62740965304D}" srcOrd="2" destOrd="0" parTransId="{AF3DA549-0783-4715-899E-7AF14DD74BA6}" sibTransId="{E5E4FA7C-4760-4F3A-9343-78516197AC46}"/>
    <dgm:cxn modelId="{7DC5B013-824A-4A99-9D3E-1D3A293577CF}" type="presOf" srcId="{2CF8C08E-BE8E-4A3D-8A66-10732C99715F}" destId="{43B08BFD-4B66-4E6A-BAAD-3DE11079EF2B}" srcOrd="0" destOrd="0" presId="urn:microsoft.com/office/officeart/2005/8/layout/lProcess2"/>
    <dgm:cxn modelId="{7869E81D-F880-4920-86EA-06716571A3B9}" srcId="{A817D604-6844-41EB-8BB4-88E078415F69}" destId="{9C63E98C-472D-4C2C-9FE7-F4043D6D32C2}" srcOrd="1" destOrd="0" parTransId="{61ECFB0B-41D2-417E-9B97-B0F012F001DF}" sibTransId="{267BBFB0-97F2-41DF-984F-25E6DB1FF660}"/>
    <dgm:cxn modelId="{583FC327-9055-4DF1-8A2B-51C0BF1A78CC}" type="presOf" srcId="{D054B4F6-671D-41AA-B78A-1547D38ABBA5}" destId="{4405C855-A9A7-4258-8DF4-3DAA5F7CDF18}" srcOrd="0" destOrd="0" presId="urn:microsoft.com/office/officeart/2005/8/layout/lProcess2"/>
    <dgm:cxn modelId="{21C61938-F6B9-4A09-BB33-52DDB9E20530}" srcId="{3F6771D6-D440-4B91-8A09-02B0F715E1F9}" destId="{0886B08F-3CAD-469C-9772-11D3AD363A7B}" srcOrd="0" destOrd="0" parTransId="{4E6C0C82-83F5-4813-B22E-F924BC24E652}" sibTransId="{9256FFE3-C5AF-45B7-A9A1-180FFEC69068}"/>
    <dgm:cxn modelId="{58FF163C-77FE-44CB-A0DF-71236A164262}" srcId="{D054B4F6-671D-41AA-B78A-1547D38ABBA5}" destId="{61E9DBF6-4DCB-4B0E-A8C3-B61E8D2F4559}" srcOrd="0" destOrd="0" parTransId="{FAFB8D6D-6941-46BD-8067-24A542A30548}" sibTransId="{3C2377A1-51B6-4122-8A5D-A15F4E4100FB}"/>
    <dgm:cxn modelId="{28CC7B64-49E2-435B-93A0-16F496BC30F5}" srcId="{A817D604-6844-41EB-8BB4-88E078415F69}" destId="{FCE0DE00-8029-480A-8BE6-587DAC5E567D}" srcOrd="2" destOrd="0" parTransId="{F77BACBC-3925-4A94-A4BB-9DC92E2E3666}" sibTransId="{B011285B-5F55-40E1-8ACA-282FC3FBD8CF}"/>
    <dgm:cxn modelId="{40A40545-F015-4E68-9335-52AC481A0409}" type="presOf" srcId="{009CA18D-BBE0-47F5-A1C5-DB67F2BC2C4E}" destId="{052BBC2F-DF7A-43F9-927D-C75457EBE583}" srcOrd="0" destOrd="0" presId="urn:microsoft.com/office/officeart/2005/8/layout/lProcess2"/>
    <dgm:cxn modelId="{77E62048-938C-413E-B554-C4E46894A061}" type="presOf" srcId="{3F6771D6-D440-4B91-8A09-02B0F715E1F9}" destId="{F084B67D-8138-4667-A301-21F30A67279A}" srcOrd="1" destOrd="0" presId="urn:microsoft.com/office/officeart/2005/8/layout/lProcess2"/>
    <dgm:cxn modelId="{0AD7E24F-89D0-4018-8F78-DE0087371BF7}" type="presOf" srcId="{3ECDA1A4-C4F7-4CE0-8C7D-62740965304D}" destId="{E143546B-74D6-4DA3-9969-E2E66E969AB9}" srcOrd="0" destOrd="0" presId="urn:microsoft.com/office/officeart/2005/8/layout/lProcess2"/>
    <dgm:cxn modelId="{4694AD84-AD99-4639-9105-74D60EAA6832}" type="presOf" srcId="{61E9DBF6-4DCB-4B0E-A8C3-B61E8D2F4559}" destId="{B34C0C4A-B155-4D75-ADC4-D15082FFE572}" srcOrd="0" destOrd="0" presId="urn:microsoft.com/office/officeart/2005/8/layout/lProcess2"/>
    <dgm:cxn modelId="{2629B988-DFA5-4CE7-8AC5-482E9A6C224B}" type="presOf" srcId="{0886B08F-3CAD-469C-9772-11D3AD363A7B}" destId="{0242737B-96C4-426D-A921-20AAFC9F1663}" srcOrd="0" destOrd="0" presId="urn:microsoft.com/office/officeart/2005/8/layout/lProcess2"/>
    <dgm:cxn modelId="{2EF18F9F-4200-4566-AE31-6925871881F0}" srcId="{128A1122-9D31-4C5A-BA9C-A9C32D615FB0}" destId="{A817D604-6844-41EB-8BB4-88E078415F69}" srcOrd="2" destOrd="0" parTransId="{A9AB2EA1-299A-4A85-BB33-13769ABDBEC4}" sibTransId="{F079D2D9-C992-4267-8164-F85EA1506047}"/>
    <dgm:cxn modelId="{6D4CE1AB-1310-4617-9686-2EB918305B7D}" type="presOf" srcId="{128A1122-9D31-4C5A-BA9C-A9C32D615FB0}" destId="{23EF2A31-FA6A-4E6C-9517-88BC9A85FC8C}" srcOrd="0" destOrd="0" presId="urn:microsoft.com/office/officeart/2005/8/layout/lProcess2"/>
    <dgm:cxn modelId="{84F146B3-0C33-4F76-8B39-E07760A8A1BC}" type="presOf" srcId="{FCE0DE00-8029-480A-8BE6-587DAC5E567D}" destId="{802B7699-C711-4197-8E08-B347D7F0169C}" srcOrd="0" destOrd="0" presId="urn:microsoft.com/office/officeart/2005/8/layout/lProcess2"/>
    <dgm:cxn modelId="{B515E0B5-E638-40AD-85C4-F0198C6ACFBC}" type="presOf" srcId="{9C63E98C-472D-4C2C-9FE7-F4043D6D32C2}" destId="{15583118-B289-4DBD-A5AE-7369A86E0488}" srcOrd="0" destOrd="0" presId="urn:microsoft.com/office/officeart/2005/8/layout/lProcess2"/>
    <dgm:cxn modelId="{381C25C0-9E3F-4653-BBC0-C844D7E55F79}" srcId="{128A1122-9D31-4C5A-BA9C-A9C32D615FB0}" destId="{D054B4F6-671D-41AA-B78A-1547D38ABBA5}" srcOrd="0" destOrd="0" parTransId="{C97D96DA-918D-4F77-BC42-C4B6B00B2C37}" sibTransId="{4682C586-EEC8-4FFF-AC83-A6ADC0C0BE97}"/>
    <dgm:cxn modelId="{05092AC6-BB13-4072-879D-0E88011EE8AE}" type="presOf" srcId="{AF301666-75B0-4ED1-A407-06C751F3BE10}" destId="{75B9E31B-B3ED-4027-A4E7-F3FB3145DEB9}" srcOrd="0" destOrd="0" presId="urn:microsoft.com/office/officeart/2005/8/layout/lProcess2"/>
    <dgm:cxn modelId="{217461C6-20E6-47E6-98BE-AFB83ABF64A3}" type="presOf" srcId="{ED5F401D-664C-416F-AF49-F1A12F471A30}" destId="{CC584411-5062-4903-89EA-71E5A3A12E68}" srcOrd="0" destOrd="0" presId="urn:microsoft.com/office/officeart/2005/8/layout/lProcess2"/>
    <dgm:cxn modelId="{33D7A9C6-5501-4F47-BD67-740BFFEBB343}" type="presOf" srcId="{3F6771D6-D440-4B91-8A09-02B0F715E1F9}" destId="{736D0399-C4DA-4630-8B4D-6F2108A1626B}" srcOrd="0" destOrd="0" presId="urn:microsoft.com/office/officeart/2005/8/layout/lProcess2"/>
    <dgm:cxn modelId="{EBA758C7-D82F-4BE5-8021-08B7C6D5B7F2}" type="presOf" srcId="{A817D604-6844-41EB-8BB4-88E078415F69}" destId="{750929A8-A214-4263-8AC9-028B334F4903}" srcOrd="1" destOrd="0" presId="urn:microsoft.com/office/officeart/2005/8/layout/lProcess2"/>
    <dgm:cxn modelId="{6ECF27C8-ED75-4E33-8510-9CBF7ED63F04}" srcId="{D054B4F6-671D-41AA-B78A-1547D38ABBA5}" destId="{009CA18D-BBE0-47F5-A1C5-DB67F2BC2C4E}" srcOrd="1" destOrd="0" parTransId="{CA549F39-934E-4334-870C-D9D183518867}" sibTransId="{0E0E742D-D324-4797-90E0-3F11BF9C1145}"/>
    <dgm:cxn modelId="{7AA670D3-EAF4-46A7-9876-2F6F173C79C2}" type="presOf" srcId="{D054B4F6-671D-41AA-B78A-1547D38ABBA5}" destId="{1368878B-FA7C-4AF4-AD64-D1542B20114A}" srcOrd="1" destOrd="0" presId="urn:microsoft.com/office/officeart/2005/8/layout/lProcess2"/>
    <dgm:cxn modelId="{DE3892D5-D34C-43D7-A2EB-D7EC127FC623}" srcId="{3F6771D6-D440-4B91-8A09-02B0F715E1F9}" destId="{2CF8C08E-BE8E-4A3D-8A66-10732C99715F}" srcOrd="1" destOrd="0" parTransId="{CFF13E02-1876-4273-88ED-3F211F640D20}" sibTransId="{E4B6B214-38EC-4F11-A63C-3F5637FCC4ED}"/>
    <dgm:cxn modelId="{008CE3DB-0293-4893-9A2B-AE25B251267E}" srcId="{3F6771D6-D440-4B91-8A09-02B0F715E1F9}" destId="{AF301666-75B0-4ED1-A407-06C751F3BE10}" srcOrd="2" destOrd="0" parTransId="{E272CFB6-42A2-49C4-9E64-54F27660068F}" sibTransId="{48DA9463-785D-4F34-BB93-D3CBAC119DE6}"/>
    <dgm:cxn modelId="{9BDE12F9-D57A-45DB-9C6F-6F0F73017562}" type="presOf" srcId="{A817D604-6844-41EB-8BB4-88E078415F69}" destId="{BC11C987-F6FA-44E2-812E-50FB9AD431DB}" srcOrd="0" destOrd="0" presId="urn:microsoft.com/office/officeart/2005/8/layout/lProcess2"/>
    <dgm:cxn modelId="{542B5BFA-0DD7-4935-98D7-0BDE3C40A5FB}" srcId="{128A1122-9D31-4C5A-BA9C-A9C32D615FB0}" destId="{3F6771D6-D440-4B91-8A09-02B0F715E1F9}" srcOrd="1" destOrd="0" parTransId="{D0C0B841-2CF3-451D-A457-1B71E9856A2A}" sibTransId="{9770734B-447E-4970-BF0B-827A3A469C3B}"/>
    <dgm:cxn modelId="{0ECDB8FC-4E0F-4A67-8250-CA936FB18745}" srcId="{A817D604-6844-41EB-8BB4-88E078415F69}" destId="{ED5F401D-664C-416F-AF49-F1A12F471A30}" srcOrd="0" destOrd="0" parTransId="{0DB68525-0D0E-4075-BEE4-1940A5ECF224}" sibTransId="{6D0D5718-14FA-4713-86F4-76C948002652}"/>
    <dgm:cxn modelId="{9FF84DED-3B5C-4C77-8D41-CDB788282342}" type="presParOf" srcId="{23EF2A31-FA6A-4E6C-9517-88BC9A85FC8C}" destId="{88AB939B-65D9-41AE-A15A-A56C32081306}" srcOrd="0" destOrd="0" presId="urn:microsoft.com/office/officeart/2005/8/layout/lProcess2"/>
    <dgm:cxn modelId="{8F87417A-8850-4A8E-B222-C0E1434F49AA}" type="presParOf" srcId="{88AB939B-65D9-41AE-A15A-A56C32081306}" destId="{4405C855-A9A7-4258-8DF4-3DAA5F7CDF18}" srcOrd="0" destOrd="0" presId="urn:microsoft.com/office/officeart/2005/8/layout/lProcess2"/>
    <dgm:cxn modelId="{8C557E41-9FA3-43E6-A0F4-BA8F6C762354}" type="presParOf" srcId="{88AB939B-65D9-41AE-A15A-A56C32081306}" destId="{1368878B-FA7C-4AF4-AD64-D1542B20114A}" srcOrd="1" destOrd="0" presId="urn:microsoft.com/office/officeart/2005/8/layout/lProcess2"/>
    <dgm:cxn modelId="{2D0EB73F-897B-42B4-9264-3A56CBA39CAE}" type="presParOf" srcId="{88AB939B-65D9-41AE-A15A-A56C32081306}" destId="{3E4C5B91-723E-417E-BA99-C1747BD87C8B}" srcOrd="2" destOrd="0" presId="urn:microsoft.com/office/officeart/2005/8/layout/lProcess2"/>
    <dgm:cxn modelId="{556620D0-451E-43A5-8CC9-6D34614793FA}" type="presParOf" srcId="{3E4C5B91-723E-417E-BA99-C1747BD87C8B}" destId="{6FF7A1D5-0414-4A58-9E71-B821ADF92F4E}" srcOrd="0" destOrd="0" presId="urn:microsoft.com/office/officeart/2005/8/layout/lProcess2"/>
    <dgm:cxn modelId="{9A884991-264B-4148-87AC-06E24B672B7A}" type="presParOf" srcId="{6FF7A1D5-0414-4A58-9E71-B821ADF92F4E}" destId="{B34C0C4A-B155-4D75-ADC4-D15082FFE572}" srcOrd="0" destOrd="0" presId="urn:microsoft.com/office/officeart/2005/8/layout/lProcess2"/>
    <dgm:cxn modelId="{C0EC1C89-FE07-47C9-819F-B0A7D5047EC8}" type="presParOf" srcId="{6FF7A1D5-0414-4A58-9E71-B821ADF92F4E}" destId="{C1DE59A4-76C6-4B22-970D-98C7BAD39055}" srcOrd="1" destOrd="0" presId="urn:microsoft.com/office/officeart/2005/8/layout/lProcess2"/>
    <dgm:cxn modelId="{1E3E8022-C967-4D78-9604-A12758A26409}" type="presParOf" srcId="{6FF7A1D5-0414-4A58-9E71-B821ADF92F4E}" destId="{052BBC2F-DF7A-43F9-927D-C75457EBE583}" srcOrd="2" destOrd="0" presId="urn:microsoft.com/office/officeart/2005/8/layout/lProcess2"/>
    <dgm:cxn modelId="{6A9FAB68-B496-4E75-99C8-31FACE99E5DA}" type="presParOf" srcId="{6FF7A1D5-0414-4A58-9E71-B821ADF92F4E}" destId="{EF17F32A-62BC-419E-AB7F-B14AD6FAD607}" srcOrd="3" destOrd="0" presId="urn:microsoft.com/office/officeart/2005/8/layout/lProcess2"/>
    <dgm:cxn modelId="{1466C412-75CC-40A2-9D35-079E991D2B21}" type="presParOf" srcId="{6FF7A1D5-0414-4A58-9E71-B821ADF92F4E}" destId="{E143546B-74D6-4DA3-9969-E2E66E969AB9}" srcOrd="4" destOrd="0" presId="urn:microsoft.com/office/officeart/2005/8/layout/lProcess2"/>
    <dgm:cxn modelId="{E2DDC22F-FEB3-4644-8109-DA756AE38E26}" type="presParOf" srcId="{23EF2A31-FA6A-4E6C-9517-88BC9A85FC8C}" destId="{73431E5A-62D1-472D-8600-436DA3E5A6D4}" srcOrd="1" destOrd="0" presId="urn:microsoft.com/office/officeart/2005/8/layout/lProcess2"/>
    <dgm:cxn modelId="{F4921B77-7DA6-41FF-A438-0BAE8699A16F}" type="presParOf" srcId="{23EF2A31-FA6A-4E6C-9517-88BC9A85FC8C}" destId="{F5F14C60-ECC3-438C-A0EC-EA26E3305B24}" srcOrd="2" destOrd="0" presId="urn:microsoft.com/office/officeart/2005/8/layout/lProcess2"/>
    <dgm:cxn modelId="{A4B7A79E-FDB2-4EAD-BE64-2B9D64B2ADCF}" type="presParOf" srcId="{F5F14C60-ECC3-438C-A0EC-EA26E3305B24}" destId="{736D0399-C4DA-4630-8B4D-6F2108A1626B}" srcOrd="0" destOrd="0" presId="urn:microsoft.com/office/officeart/2005/8/layout/lProcess2"/>
    <dgm:cxn modelId="{36D45560-3D2D-49C9-9FA1-2A3E081A497B}" type="presParOf" srcId="{F5F14C60-ECC3-438C-A0EC-EA26E3305B24}" destId="{F084B67D-8138-4667-A301-21F30A67279A}" srcOrd="1" destOrd="0" presId="urn:microsoft.com/office/officeart/2005/8/layout/lProcess2"/>
    <dgm:cxn modelId="{0E293894-621A-42A4-8FDE-5556B8388B07}" type="presParOf" srcId="{F5F14C60-ECC3-438C-A0EC-EA26E3305B24}" destId="{152948D6-EDB1-4FFC-9FE1-921E44E6F826}" srcOrd="2" destOrd="0" presId="urn:microsoft.com/office/officeart/2005/8/layout/lProcess2"/>
    <dgm:cxn modelId="{D9DFA416-2B0D-45C0-90FF-A737004A93C6}" type="presParOf" srcId="{152948D6-EDB1-4FFC-9FE1-921E44E6F826}" destId="{C6BC57F0-9D12-4114-BAA5-886FB6ECC995}" srcOrd="0" destOrd="0" presId="urn:microsoft.com/office/officeart/2005/8/layout/lProcess2"/>
    <dgm:cxn modelId="{17B196DA-48D7-4ADB-BA15-431EF020E8F2}" type="presParOf" srcId="{C6BC57F0-9D12-4114-BAA5-886FB6ECC995}" destId="{0242737B-96C4-426D-A921-20AAFC9F1663}" srcOrd="0" destOrd="0" presId="urn:microsoft.com/office/officeart/2005/8/layout/lProcess2"/>
    <dgm:cxn modelId="{FB47AB1C-2E54-414B-BBC3-B7F22A68EAEE}" type="presParOf" srcId="{C6BC57F0-9D12-4114-BAA5-886FB6ECC995}" destId="{A8AF8282-0604-4D14-852B-16EDDC6B3152}" srcOrd="1" destOrd="0" presId="urn:microsoft.com/office/officeart/2005/8/layout/lProcess2"/>
    <dgm:cxn modelId="{48686077-873C-4C6C-A670-6BB457463C9C}" type="presParOf" srcId="{C6BC57F0-9D12-4114-BAA5-886FB6ECC995}" destId="{43B08BFD-4B66-4E6A-BAAD-3DE11079EF2B}" srcOrd="2" destOrd="0" presId="urn:microsoft.com/office/officeart/2005/8/layout/lProcess2"/>
    <dgm:cxn modelId="{A910CEA5-3180-4835-A33E-32C5CACE5339}" type="presParOf" srcId="{C6BC57F0-9D12-4114-BAA5-886FB6ECC995}" destId="{AE7549B7-A23F-4088-922A-95775128B7EB}" srcOrd="3" destOrd="0" presId="urn:microsoft.com/office/officeart/2005/8/layout/lProcess2"/>
    <dgm:cxn modelId="{B2D2CC00-E480-4C4F-8EA5-81C35393C183}" type="presParOf" srcId="{C6BC57F0-9D12-4114-BAA5-886FB6ECC995}" destId="{75B9E31B-B3ED-4027-A4E7-F3FB3145DEB9}" srcOrd="4" destOrd="0" presId="urn:microsoft.com/office/officeart/2005/8/layout/lProcess2"/>
    <dgm:cxn modelId="{61131357-7F3F-4DE7-A5F8-F2B71A3CDFC7}" type="presParOf" srcId="{23EF2A31-FA6A-4E6C-9517-88BC9A85FC8C}" destId="{7971985F-FE41-4564-A54E-6884C06905C0}" srcOrd="3" destOrd="0" presId="urn:microsoft.com/office/officeart/2005/8/layout/lProcess2"/>
    <dgm:cxn modelId="{0BF466C5-6A86-42D1-9938-840318B66C42}" type="presParOf" srcId="{23EF2A31-FA6A-4E6C-9517-88BC9A85FC8C}" destId="{85CCCEB0-9359-45EB-9F0A-95BAA4B0DA45}" srcOrd="4" destOrd="0" presId="urn:microsoft.com/office/officeart/2005/8/layout/lProcess2"/>
    <dgm:cxn modelId="{30109A21-C1EF-4215-A439-6BEE83475B95}" type="presParOf" srcId="{85CCCEB0-9359-45EB-9F0A-95BAA4B0DA45}" destId="{BC11C987-F6FA-44E2-812E-50FB9AD431DB}" srcOrd="0" destOrd="0" presId="urn:microsoft.com/office/officeart/2005/8/layout/lProcess2"/>
    <dgm:cxn modelId="{7FB43BE3-D76E-4F89-AF7D-EF165FA04494}" type="presParOf" srcId="{85CCCEB0-9359-45EB-9F0A-95BAA4B0DA45}" destId="{750929A8-A214-4263-8AC9-028B334F4903}" srcOrd="1" destOrd="0" presId="urn:microsoft.com/office/officeart/2005/8/layout/lProcess2"/>
    <dgm:cxn modelId="{E24F58DD-3166-464B-A29D-3C289465441C}" type="presParOf" srcId="{85CCCEB0-9359-45EB-9F0A-95BAA4B0DA45}" destId="{CD654CF3-5872-4E5F-914D-7F92E7FB1A45}" srcOrd="2" destOrd="0" presId="urn:microsoft.com/office/officeart/2005/8/layout/lProcess2"/>
    <dgm:cxn modelId="{0DD2BDFE-5C78-48B5-8401-9D490E6557C2}" type="presParOf" srcId="{CD654CF3-5872-4E5F-914D-7F92E7FB1A45}" destId="{95032A8E-D40D-463D-9F07-8FF6489A074E}" srcOrd="0" destOrd="0" presId="urn:microsoft.com/office/officeart/2005/8/layout/lProcess2"/>
    <dgm:cxn modelId="{0437A2F8-7315-4751-8990-AEBF96F97D89}" type="presParOf" srcId="{95032A8E-D40D-463D-9F07-8FF6489A074E}" destId="{CC584411-5062-4903-89EA-71E5A3A12E68}" srcOrd="0" destOrd="0" presId="urn:microsoft.com/office/officeart/2005/8/layout/lProcess2"/>
    <dgm:cxn modelId="{2C776F82-3A2F-40E5-8C94-DB2E4CDA787E}" type="presParOf" srcId="{95032A8E-D40D-463D-9F07-8FF6489A074E}" destId="{F939FB8C-E837-40A4-B56C-8312009CA734}" srcOrd="1" destOrd="0" presId="urn:microsoft.com/office/officeart/2005/8/layout/lProcess2"/>
    <dgm:cxn modelId="{1835CB34-7F99-4137-A187-E9AC4775B4AD}" type="presParOf" srcId="{95032A8E-D40D-463D-9F07-8FF6489A074E}" destId="{15583118-B289-4DBD-A5AE-7369A86E0488}" srcOrd="2" destOrd="0" presId="urn:microsoft.com/office/officeart/2005/8/layout/lProcess2"/>
    <dgm:cxn modelId="{5821A61F-59E0-4AB8-BAEF-534A299A5E06}" type="presParOf" srcId="{95032A8E-D40D-463D-9F07-8FF6489A074E}" destId="{AAEF801A-5C5C-413A-B326-295911CC4DC1}" srcOrd="3" destOrd="0" presId="urn:microsoft.com/office/officeart/2005/8/layout/lProcess2"/>
    <dgm:cxn modelId="{1A0FF3FD-D00F-4FEE-A3E6-8BFBFB3148FF}" type="presParOf" srcId="{95032A8E-D40D-463D-9F07-8FF6489A074E}" destId="{802B7699-C711-4197-8E08-B347D7F0169C}"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8D99B0-D2CD-4569-925A-D1C67E82E6A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FE3E2DF-3450-42FF-BFA3-622D1E16B477}">
      <dgm:prSet phldrT="[Text]"/>
      <dgm:spPr/>
      <dgm:t>
        <a:bodyPr/>
        <a:lstStyle/>
        <a:p>
          <a:r>
            <a:rPr lang="en-GB" dirty="0"/>
            <a:t>You may have acquired new customers</a:t>
          </a:r>
        </a:p>
      </dgm:t>
    </dgm:pt>
    <dgm:pt modelId="{D6D37321-ECEC-4439-867E-810A6785F199}" type="parTrans" cxnId="{3827E208-EC9C-4342-9061-5FEEE543CE81}">
      <dgm:prSet/>
      <dgm:spPr/>
      <dgm:t>
        <a:bodyPr/>
        <a:lstStyle/>
        <a:p>
          <a:endParaRPr lang="en-GB"/>
        </a:p>
      </dgm:t>
    </dgm:pt>
    <dgm:pt modelId="{C3E8BDA4-018B-4C74-85C8-6902C685AED1}" type="sibTrans" cxnId="{3827E208-EC9C-4342-9061-5FEEE543CE81}">
      <dgm:prSet/>
      <dgm:spPr/>
      <dgm:t>
        <a:bodyPr/>
        <a:lstStyle/>
        <a:p>
          <a:endParaRPr lang="en-GB"/>
        </a:p>
      </dgm:t>
    </dgm:pt>
    <dgm:pt modelId="{0E889F8A-0628-4417-8A2A-F0033A845127}">
      <dgm:prSet phldrT="[Text]"/>
      <dgm:spPr>
        <a:solidFill>
          <a:schemeClr val="accent2"/>
        </a:solidFill>
      </dgm:spPr>
      <dgm:t>
        <a:bodyPr/>
        <a:lstStyle/>
        <a:p>
          <a:r>
            <a:rPr lang="en-GB" dirty="0"/>
            <a:t>You may have lost customers</a:t>
          </a:r>
        </a:p>
      </dgm:t>
    </dgm:pt>
    <dgm:pt modelId="{56042F51-6C04-46B6-86FA-37F98F5D8F62}" type="parTrans" cxnId="{8A2249C6-3B99-47EA-925D-1448C35E01AF}">
      <dgm:prSet/>
      <dgm:spPr/>
      <dgm:t>
        <a:bodyPr/>
        <a:lstStyle/>
        <a:p>
          <a:endParaRPr lang="en-GB"/>
        </a:p>
      </dgm:t>
    </dgm:pt>
    <dgm:pt modelId="{904A2F8D-3944-4490-8F6D-102F24508B94}" type="sibTrans" cxnId="{8A2249C6-3B99-47EA-925D-1448C35E01AF}">
      <dgm:prSet/>
      <dgm:spPr/>
      <dgm:t>
        <a:bodyPr/>
        <a:lstStyle/>
        <a:p>
          <a:endParaRPr lang="en-GB"/>
        </a:p>
      </dgm:t>
    </dgm:pt>
    <dgm:pt modelId="{188BC397-A2B0-48D9-9A11-4617DA1A5259}">
      <dgm:prSet phldrT="[Text]"/>
      <dgm:spPr>
        <a:solidFill>
          <a:schemeClr val="accent3"/>
        </a:solidFill>
      </dgm:spPr>
      <dgm:t>
        <a:bodyPr/>
        <a:lstStyle/>
        <a:p>
          <a:r>
            <a:rPr lang="en-GB" dirty="0"/>
            <a:t>You may have customers who felt abandoned</a:t>
          </a:r>
        </a:p>
      </dgm:t>
    </dgm:pt>
    <dgm:pt modelId="{34237AFE-B5C3-4355-BA33-DE3346D67EA6}" type="parTrans" cxnId="{9556F11B-9CB6-4BCA-B32B-97EE73128B42}">
      <dgm:prSet/>
      <dgm:spPr/>
      <dgm:t>
        <a:bodyPr/>
        <a:lstStyle/>
        <a:p>
          <a:endParaRPr lang="en-GB"/>
        </a:p>
      </dgm:t>
    </dgm:pt>
    <dgm:pt modelId="{52B03B22-7F61-4C5B-BBC2-D99FD44E47B3}" type="sibTrans" cxnId="{9556F11B-9CB6-4BCA-B32B-97EE73128B42}">
      <dgm:prSet/>
      <dgm:spPr/>
      <dgm:t>
        <a:bodyPr/>
        <a:lstStyle/>
        <a:p>
          <a:endParaRPr lang="en-GB"/>
        </a:p>
      </dgm:t>
    </dgm:pt>
    <dgm:pt modelId="{697DDA4C-E79A-45FC-90BD-758D8C803CE9}" type="pres">
      <dgm:prSet presAssocID="{6C8D99B0-D2CD-4569-925A-D1C67E82E6AA}" presName="diagram" presStyleCnt="0">
        <dgm:presLayoutVars>
          <dgm:dir/>
          <dgm:resizeHandles val="exact"/>
        </dgm:presLayoutVars>
      </dgm:prSet>
      <dgm:spPr/>
    </dgm:pt>
    <dgm:pt modelId="{BC5D1AA3-8DC3-46C4-A563-2D9186A368C4}" type="pres">
      <dgm:prSet presAssocID="{4FE3E2DF-3450-42FF-BFA3-622D1E16B477}" presName="node" presStyleLbl="node1" presStyleIdx="0" presStyleCnt="3">
        <dgm:presLayoutVars>
          <dgm:bulletEnabled val="1"/>
        </dgm:presLayoutVars>
      </dgm:prSet>
      <dgm:spPr/>
    </dgm:pt>
    <dgm:pt modelId="{761E14E0-BA8A-46AA-9DF9-F17A8A1D71DD}" type="pres">
      <dgm:prSet presAssocID="{C3E8BDA4-018B-4C74-85C8-6902C685AED1}" presName="sibTrans" presStyleCnt="0"/>
      <dgm:spPr/>
    </dgm:pt>
    <dgm:pt modelId="{76770902-8DC7-4107-AEF8-52B2DF1A2F8D}" type="pres">
      <dgm:prSet presAssocID="{0E889F8A-0628-4417-8A2A-F0033A845127}" presName="node" presStyleLbl="node1" presStyleIdx="1" presStyleCnt="3">
        <dgm:presLayoutVars>
          <dgm:bulletEnabled val="1"/>
        </dgm:presLayoutVars>
      </dgm:prSet>
      <dgm:spPr/>
    </dgm:pt>
    <dgm:pt modelId="{3E22C817-1484-4154-9C9D-181EE9893274}" type="pres">
      <dgm:prSet presAssocID="{904A2F8D-3944-4490-8F6D-102F24508B94}" presName="sibTrans" presStyleCnt="0"/>
      <dgm:spPr/>
    </dgm:pt>
    <dgm:pt modelId="{A9E05518-E939-4AA5-8519-6DE214F856E8}" type="pres">
      <dgm:prSet presAssocID="{188BC397-A2B0-48D9-9A11-4617DA1A5259}" presName="node" presStyleLbl="node1" presStyleIdx="2" presStyleCnt="3">
        <dgm:presLayoutVars>
          <dgm:bulletEnabled val="1"/>
        </dgm:presLayoutVars>
      </dgm:prSet>
      <dgm:spPr/>
    </dgm:pt>
  </dgm:ptLst>
  <dgm:cxnLst>
    <dgm:cxn modelId="{3827E208-EC9C-4342-9061-5FEEE543CE81}" srcId="{6C8D99B0-D2CD-4569-925A-D1C67E82E6AA}" destId="{4FE3E2DF-3450-42FF-BFA3-622D1E16B477}" srcOrd="0" destOrd="0" parTransId="{D6D37321-ECEC-4439-867E-810A6785F199}" sibTransId="{C3E8BDA4-018B-4C74-85C8-6902C685AED1}"/>
    <dgm:cxn modelId="{9556F11B-9CB6-4BCA-B32B-97EE73128B42}" srcId="{6C8D99B0-D2CD-4569-925A-D1C67E82E6AA}" destId="{188BC397-A2B0-48D9-9A11-4617DA1A5259}" srcOrd="2" destOrd="0" parTransId="{34237AFE-B5C3-4355-BA33-DE3346D67EA6}" sibTransId="{52B03B22-7F61-4C5B-BBC2-D99FD44E47B3}"/>
    <dgm:cxn modelId="{5C40A045-EE00-4CFE-9613-9F95D180D5C4}" type="presOf" srcId="{4FE3E2DF-3450-42FF-BFA3-622D1E16B477}" destId="{BC5D1AA3-8DC3-46C4-A563-2D9186A368C4}" srcOrd="0" destOrd="0" presId="urn:microsoft.com/office/officeart/2005/8/layout/default"/>
    <dgm:cxn modelId="{35F4524D-2FC3-4781-A03C-53E1BA5301C5}" type="presOf" srcId="{0E889F8A-0628-4417-8A2A-F0033A845127}" destId="{76770902-8DC7-4107-AEF8-52B2DF1A2F8D}" srcOrd="0" destOrd="0" presId="urn:microsoft.com/office/officeart/2005/8/layout/default"/>
    <dgm:cxn modelId="{B8DF3C4E-3B21-44DA-A033-ADD19DD942AB}" type="presOf" srcId="{6C8D99B0-D2CD-4569-925A-D1C67E82E6AA}" destId="{697DDA4C-E79A-45FC-90BD-758D8C803CE9}" srcOrd="0" destOrd="0" presId="urn:microsoft.com/office/officeart/2005/8/layout/default"/>
    <dgm:cxn modelId="{059A7B6E-5359-414B-83CA-5464285E6C76}" type="presOf" srcId="{188BC397-A2B0-48D9-9A11-4617DA1A5259}" destId="{A9E05518-E939-4AA5-8519-6DE214F856E8}" srcOrd="0" destOrd="0" presId="urn:microsoft.com/office/officeart/2005/8/layout/default"/>
    <dgm:cxn modelId="{8A2249C6-3B99-47EA-925D-1448C35E01AF}" srcId="{6C8D99B0-D2CD-4569-925A-D1C67E82E6AA}" destId="{0E889F8A-0628-4417-8A2A-F0033A845127}" srcOrd="1" destOrd="0" parTransId="{56042F51-6C04-46B6-86FA-37F98F5D8F62}" sibTransId="{904A2F8D-3944-4490-8F6D-102F24508B94}"/>
    <dgm:cxn modelId="{6A5492C7-CC50-4D67-BA1F-FAE34D12DBA9}" type="presParOf" srcId="{697DDA4C-E79A-45FC-90BD-758D8C803CE9}" destId="{BC5D1AA3-8DC3-46C4-A563-2D9186A368C4}" srcOrd="0" destOrd="0" presId="urn:microsoft.com/office/officeart/2005/8/layout/default"/>
    <dgm:cxn modelId="{B7BAD6C5-B488-43FD-B5CD-45A5DDD6B16A}" type="presParOf" srcId="{697DDA4C-E79A-45FC-90BD-758D8C803CE9}" destId="{761E14E0-BA8A-46AA-9DF9-F17A8A1D71DD}" srcOrd="1" destOrd="0" presId="urn:microsoft.com/office/officeart/2005/8/layout/default"/>
    <dgm:cxn modelId="{1860300E-26F1-4376-9B37-14D50BBD25F9}" type="presParOf" srcId="{697DDA4C-E79A-45FC-90BD-758D8C803CE9}" destId="{76770902-8DC7-4107-AEF8-52B2DF1A2F8D}" srcOrd="2" destOrd="0" presId="urn:microsoft.com/office/officeart/2005/8/layout/default"/>
    <dgm:cxn modelId="{8A1A12E2-F5AD-4360-9EAD-DBECC142B1B8}" type="presParOf" srcId="{697DDA4C-E79A-45FC-90BD-758D8C803CE9}" destId="{3E22C817-1484-4154-9C9D-181EE9893274}" srcOrd="3" destOrd="0" presId="urn:microsoft.com/office/officeart/2005/8/layout/default"/>
    <dgm:cxn modelId="{0F3FD1E0-81E2-42A1-BAEF-AEA801773365}" type="presParOf" srcId="{697DDA4C-E79A-45FC-90BD-758D8C803CE9}" destId="{A9E05518-E939-4AA5-8519-6DE214F856E8}"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CBC4A3-EA71-4E7D-858B-3F6C05840A3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4E5AC4FC-D59A-4A53-B0A0-9B6F7A0689B9}">
      <dgm:prSet phldrT="[Text]" custT="1"/>
      <dgm:spPr/>
      <dgm:t>
        <a:bodyPr/>
        <a:lstStyle/>
        <a:p>
          <a:r>
            <a:rPr lang="en-US" sz="3200" dirty="0"/>
            <a:t>Team Expertise</a:t>
          </a:r>
        </a:p>
      </dgm:t>
    </dgm:pt>
    <dgm:pt modelId="{FA79C4AF-EBFC-4E99-B143-CA49680943D3}" type="parTrans" cxnId="{FE6A4B79-042D-43D9-92B7-B1E34F954603}">
      <dgm:prSet/>
      <dgm:spPr/>
      <dgm:t>
        <a:bodyPr/>
        <a:lstStyle/>
        <a:p>
          <a:endParaRPr lang="en-US"/>
        </a:p>
      </dgm:t>
    </dgm:pt>
    <dgm:pt modelId="{E7467E2D-EA45-4337-A595-F60CD7C14E91}" type="sibTrans" cxnId="{FE6A4B79-042D-43D9-92B7-B1E34F954603}">
      <dgm:prSet/>
      <dgm:spPr/>
      <dgm:t>
        <a:bodyPr/>
        <a:lstStyle/>
        <a:p>
          <a:endParaRPr lang="en-US"/>
        </a:p>
      </dgm:t>
    </dgm:pt>
    <dgm:pt modelId="{1C3C973B-6F34-4C6A-B768-F7E58D7E8A00}">
      <dgm:prSet phldrT="[Text]"/>
      <dgm:spPr/>
      <dgm:t>
        <a:bodyPr/>
        <a:lstStyle/>
        <a:p>
          <a:r>
            <a:rPr lang="en-US" dirty="0"/>
            <a:t>Data Planning</a:t>
          </a:r>
        </a:p>
      </dgm:t>
    </dgm:pt>
    <dgm:pt modelId="{E342527D-8140-42D9-BE15-3BA427E1E552}" type="parTrans" cxnId="{BC4226FF-E8DB-41AF-9A86-7D094F14E6AF}">
      <dgm:prSet/>
      <dgm:spPr/>
      <dgm:t>
        <a:bodyPr/>
        <a:lstStyle/>
        <a:p>
          <a:endParaRPr lang="en-US"/>
        </a:p>
      </dgm:t>
    </dgm:pt>
    <dgm:pt modelId="{A00DC688-E57C-4BDE-82A3-1DECAAE0CADF}" type="sibTrans" cxnId="{BC4226FF-E8DB-41AF-9A86-7D094F14E6AF}">
      <dgm:prSet/>
      <dgm:spPr/>
      <dgm:t>
        <a:bodyPr/>
        <a:lstStyle/>
        <a:p>
          <a:endParaRPr lang="en-US"/>
        </a:p>
      </dgm:t>
    </dgm:pt>
    <dgm:pt modelId="{F8D01CD6-B34C-4E71-A4E3-93D258701B57}">
      <dgm:prSet phldrT="[Text]"/>
      <dgm:spPr/>
      <dgm:t>
        <a:bodyPr/>
        <a:lstStyle/>
        <a:p>
          <a:r>
            <a:rPr lang="en-US" dirty="0"/>
            <a:t>Media and Communications Planning</a:t>
          </a:r>
        </a:p>
      </dgm:t>
    </dgm:pt>
    <dgm:pt modelId="{2AAF7F90-E34B-4124-BDA0-1D0F40D857B7}" type="parTrans" cxnId="{89727212-1A26-491D-9BED-1DA08EABC1A8}">
      <dgm:prSet/>
      <dgm:spPr/>
      <dgm:t>
        <a:bodyPr/>
        <a:lstStyle/>
        <a:p>
          <a:endParaRPr lang="en-US"/>
        </a:p>
      </dgm:t>
    </dgm:pt>
    <dgm:pt modelId="{378D5353-7537-4269-A696-2FAEC57C1DC3}" type="sibTrans" cxnId="{89727212-1A26-491D-9BED-1DA08EABC1A8}">
      <dgm:prSet/>
      <dgm:spPr/>
      <dgm:t>
        <a:bodyPr/>
        <a:lstStyle/>
        <a:p>
          <a:endParaRPr lang="en-US"/>
        </a:p>
      </dgm:t>
    </dgm:pt>
    <dgm:pt modelId="{D8EB6A32-7E41-4CD5-824D-834C4EBCCDF9}">
      <dgm:prSet phldrT="[Text]" custT="1"/>
      <dgm:spPr/>
      <dgm:t>
        <a:bodyPr/>
        <a:lstStyle/>
        <a:p>
          <a:r>
            <a:rPr lang="en-US" sz="3200" dirty="0"/>
            <a:t>Mail Expertise</a:t>
          </a:r>
          <a:endParaRPr lang="en-US" sz="4400" dirty="0"/>
        </a:p>
      </dgm:t>
    </dgm:pt>
    <dgm:pt modelId="{E2DDAED6-4DF7-488A-A5FC-C5A4FDEE68EC}" type="parTrans" cxnId="{64931B20-FA75-4245-B27C-D256B560B26C}">
      <dgm:prSet/>
      <dgm:spPr/>
      <dgm:t>
        <a:bodyPr/>
        <a:lstStyle/>
        <a:p>
          <a:endParaRPr lang="en-US"/>
        </a:p>
      </dgm:t>
    </dgm:pt>
    <dgm:pt modelId="{A28C9BC9-EF5A-480C-8102-B15F6B4F9F5F}" type="sibTrans" cxnId="{64931B20-FA75-4245-B27C-D256B560B26C}">
      <dgm:prSet/>
      <dgm:spPr/>
      <dgm:t>
        <a:bodyPr/>
        <a:lstStyle/>
        <a:p>
          <a:endParaRPr lang="en-US"/>
        </a:p>
      </dgm:t>
    </dgm:pt>
    <dgm:pt modelId="{5951CE93-4171-4D9A-AE98-1C2371DF0854}">
      <dgm:prSet phldrT="[Text]"/>
      <dgm:spPr/>
      <dgm:t>
        <a:bodyPr/>
        <a:lstStyle/>
        <a:p>
          <a:r>
            <a:rPr lang="en-US" dirty="0" err="1"/>
            <a:t>JICMail</a:t>
          </a:r>
          <a:endParaRPr lang="en-US" dirty="0"/>
        </a:p>
      </dgm:t>
    </dgm:pt>
    <dgm:pt modelId="{1628E198-4307-46D5-8D98-E98A23CC0F74}" type="parTrans" cxnId="{F1454C3E-0923-4E64-AA7C-795737052CEF}">
      <dgm:prSet/>
      <dgm:spPr/>
      <dgm:t>
        <a:bodyPr/>
        <a:lstStyle/>
        <a:p>
          <a:endParaRPr lang="en-US"/>
        </a:p>
      </dgm:t>
    </dgm:pt>
    <dgm:pt modelId="{46AF5F38-1974-4644-9294-C5835604D8B1}" type="sibTrans" cxnId="{F1454C3E-0923-4E64-AA7C-795737052CEF}">
      <dgm:prSet/>
      <dgm:spPr/>
      <dgm:t>
        <a:bodyPr/>
        <a:lstStyle/>
        <a:p>
          <a:endParaRPr lang="en-US"/>
        </a:p>
      </dgm:t>
    </dgm:pt>
    <dgm:pt modelId="{1176EED5-0318-4987-BA4F-73134D17A338}">
      <dgm:prSet phldrT="[Text]"/>
      <dgm:spPr/>
      <dgm:t>
        <a:bodyPr/>
        <a:lstStyle/>
        <a:p>
          <a:r>
            <a:rPr lang="en-US" dirty="0"/>
            <a:t>Market leading bespoke research</a:t>
          </a:r>
        </a:p>
      </dgm:t>
    </dgm:pt>
    <dgm:pt modelId="{687CD92A-A258-4FDD-BBF9-D12B5DC604B9}" type="parTrans" cxnId="{D0D21FB7-DD41-46DB-932C-F83540115CF6}">
      <dgm:prSet/>
      <dgm:spPr/>
      <dgm:t>
        <a:bodyPr/>
        <a:lstStyle/>
        <a:p>
          <a:endParaRPr lang="en-US"/>
        </a:p>
      </dgm:t>
    </dgm:pt>
    <dgm:pt modelId="{A276E0CF-2FB7-4332-B267-33494C3C209D}" type="sibTrans" cxnId="{D0D21FB7-DD41-46DB-932C-F83540115CF6}">
      <dgm:prSet/>
      <dgm:spPr/>
      <dgm:t>
        <a:bodyPr/>
        <a:lstStyle/>
        <a:p>
          <a:endParaRPr lang="en-US"/>
        </a:p>
      </dgm:t>
    </dgm:pt>
    <dgm:pt modelId="{C82A9E39-B073-4856-B56A-FAA1507DDFB7}">
      <dgm:prSet phldrT="[Text]"/>
      <dgm:spPr/>
      <dgm:t>
        <a:bodyPr/>
        <a:lstStyle/>
        <a:p>
          <a:r>
            <a:rPr lang="en-US" dirty="0"/>
            <a:t>Research and Insight</a:t>
          </a:r>
        </a:p>
      </dgm:t>
    </dgm:pt>
    <dgm:pt modelId="{0F13559A-0C4B-4006-BFC7-B6868E4EA547}" type="parTrans" cxnId="{E2DB5C25-42B8-4BD5-83E2-5D5C019C8AB7}">
      <dgm:prSet/>
      <dgm:spPr/>
      <dgm:t>
        <a:bodyPr/>
        <a:lstStyle/>
        <a:p>
          <a:endParaRPr lang="en-US"/>
        </a:p>
      </dgm:t>
    </dgm:pt>
    <dgm:pt modelId="{A696ED09-DDB7-4FA3-AC8C-DAE7C97064FC}" type="sibTrans" cxnId="{E2DB5C25-42B8-4BD5-83E2-5D5C019C8AB7}">
      <dgm:prSet/>
      <dgm:spPr/>
      <dgm:t>
        <a:bodyPr/>
        <a:lstStyle/>
        <a:p>
          <a:endParaRPr lang="en-US"/>
        </a:p>
      </dgm:t>
    </dgm:pt>
    <dgm:pt modelId="{B573784B-3E13-4E41-B12E-D094F17EDD0C}">
      <dgm:prSet phldrT="[Text]"/>
      <dgm:spPr/>
      <dgm:t>
        <a:bodyPr/>
        <a:lstStyle/>
        <a:p>
          <a:r>
            <a:rPr lang="en-US" dirty="0"/>
            <a:t>Business development</a:t>
          </a:r>
        </a:p>
      </dgm:t>
    </dgm:pt>
    <dgm:pt modelId="{98729740-4F19-423E-81E2-983181ACD261}" type="parTrans" cxnId="{89151C3C-B408-4C05-9A12-2BB648510942}">
      <dgm:prSet/>
      <dgm:spPr/>
      <dgm:t>
        <a:bodyPr/>
        <a:lstStyle/>
        <a:p>
          <a:endParaRPr lang="en-US"/>
        </a:p>
      </dgm:t>
    </dgm:pt>
    <dgm:pt modelId="{847365B8-AB12-4ACB-9EBA-E5C68E61F5DE}" type="sibTrans" cxnId="{89151C3C-B408-4C05-9A12-2BB648510942}">
      <dgm:prSet/>
      <dgm:spPr/>
      <dgm:t>
        <a:bodyPr/>
        <a:lstStyle/>
        <a:p>
          <a:endParaRPr lang="en-US"/>
        </a:p>
      </dgm:t>
    </dgm:pt>
    <dgm:pt modelId="{372890D0-2AF4-45D0-9A65-2D01929262E5}">
      <dgm:prSet phldrT="[Text]"/>
      <dgm:spPr/>
      <dgm:t>
        <a:bodyPr/>
        <a:lstStyle/>
        <a:p>
          <a:r>
            <a:rPr lang="en-US" dirty="0"/>
            <a:t>Key industry tools – TGI, WARC, Mintel, Touchpoints</a:t>
          </a:r>
        </a:p>
      </dgm:t>
    </dgm:pt>
    <dgm:pt modelId="{67D5023D-E700-464F-BDFC-E8B4ECBD0963}" type="parTrans" cxnId="{4EF09286-7DD6-4A25-9032-C8DDFFDAFE7A}">
      <dgm:prSet/>
      <dgm:spPr/>
      <dgm:t>
        <a:bodyPr/>
        <a:lstStyle/>
        <a:p>
          <a:endParaRPr lang="en-US"/>
        </a:p>
      </dgm:t>
    </dgm:pt>
    <dgm:pt modelId="{523D71D4-A31F-4F0E-8222-A37428C48329}" type="sibTrans" cxnId="{4EF09286-7DD6-4A25-9032-C8DDFFDAFE7A}">
      <dgm:prSet/>
      <dgm:spPr/>
      <dgm:t>
        <a:bodyPr/>
        <a:lstStyle/>
        <a:p>
          <a:endParaRPr lang="en-US"/>
        </a:p>
      </dgm:t>
    </dgm:pt>
    <dgm:pt modelId="{013F89C2-4222-40D0-80E9-F99BD1E617AC}">
      <dgm:prSet phldrT="[Text]"/>
      <dgm:spPr/>
      <dgm:t>
        <a:bodyPr/>
        <a:lstStyle/>
        <a:p>
          <a:r>
            <a:rPr lang="en-US" dirty="0"/>
            <a:t>Industry partnerships – DMA, IPA, D&amp;AD</a:t>
          </a:r>
        </a:p>
      </dgm:t>
    </dgm:pt>
    <dgm:pt modelId="{853F1609-713A-4DFA-83DF-0ED2C988CE53}" type="parTrans" cxnId="{ED7A18B0-6B70-4717-963B-82DF3556C91D}">
      <dgm:prSet/>
      <dgm:spPr/>
      <dgm:t>
        <a:bodyPr/>
        <a:lstStyle/>
        <a:p>
          <a:endParaRPr lang="en-US"/>
        </a:p>
      </dgm:t>
    </dgm:pt>
    <dgm:pt modelId="{0974C6EF-ABB0-4FED-9CE5-AA8533640064}" type="sibTrans" cxnId="{ED7A18B0-6B70-4717-963B-82DF3556C91D}">
      <dgm:prSet/>
      <dgm:spPr/>
      <dgm:t>
        <a:bodyPr/>
        <a:lstStyle/>
        <a:p>
          <a:endParaRPr lang="en-US"/>
        </a:p>
      </dgm:t>
    </dgm:pt>
    <dgm:pt modelId="{0499BC91-06E5-409B-9A96-66B4657DDD9A}">
      <dgm:prSet phldrT="[Text]"/>
      <dgm:spPr/>
      <dgm:t>
        <a:bodyPr/>
        <a:lstStyle/>
        <a:p>
          <a:r>
            <a:rPr lang="en-US" dirty="0"/>
            <a:t>Case studies and creative best practice library</a:t>
          </a:r>
        </a:p>
      </dgm:t>
    </dgm:pt>
    <dgm:pt modelId="{75800906-9768-40A2-AB42-4B1C2F6089F9}" type="parTrans" cxnId="{BA67A8AA-83B4-4793-9E70-C508EB8DA61D}">
      <dgm:prSet/>
      <dgm:spPr/>
      <dgm:t>
        <a:bodyPr/>
        <a:lstStyle/>
        <a:p>
          <a:endParaRPr lang="en-US"/>
        </a:p>
      </dgm:t>
    </dgm:pt>
    <dgm:pt modelId="{99C40B98-0524-487B-9125-27900BF20732}" type="sibTrans" cxnId="{BA67A8AA-83B4-4793-9E70-C508EB8DA61D}">
      <dgm:prSet/>
      <dgm:spPr/>
      <dgm:t>
        <a:bodyPr/>
        <a:lstStyle/>
        <a:p>
          <a:endParaRPr lang="en-US"/>
        </a:p>
      </dgm:t>
    </dgm:pt>
    <dgm:pt modelId="{5427E524-40D7-4F48-8D89-DCCBA337ACC0}" type="pres">
      <dgm:prSet presAssocID="{63CBC4A3-EA71-4E7D-858B-3F6C05840A3D}" presName="theList" presStyleCnt="0">
        <dgm:presLayoutVars>
          <dgm:dir/>
          <dgm:animLvl val="lvl"/>
          <dgm:resizeHandles val="exact"/>
        </dgm:presLayoutVars>
      </dgm:prSet>
      <dgm:spPr/>
    </dgm:pt>
    <dgm:pt modelId="{67DB8B82-BEFB-46C7-80DB-EDEBD27086AF}" type="pres">
      <dgm:prSet presAssocID="{4E5AC4FC-D59A-4A53-B0A0-9B6F7A0689B9}" presName="compNode" presStyleCnt="0"/>
      <dgm:spPr/>
    </dgm:pt>
    <dgm:pt modelId="{8EC47658-38CF-4D28-85B4-38E7D2C3BA95}" type="pres">
      <dgm:prSet presAssocID="{4E5AC4FC-D59A-4A53-B0A0-9B6F7A0689B9}" presName="aNode" presStyleLbl="bgShp" presStyleIdx="0" presStyleCnt="2"/>
      <dgm:spPr/>
    </dgm:pt>
    <dgm:pt modelId="{B6F48542-BACB-49D4-8ED2-919D2F0C8FE5}" type="pres">
      <dgm:prSet presAssocID="{4E5AC4FC-D59A-4A53-B0A0-9B6F7A0689B9}" presName="textNode" presStyleLbl="bgShp" presStyleIdx="0" presStyleCnt="2"/>
      <dgm:spPr/>
    </dgm:pt>
    <dgm:pt modelId="{A3767ED3-5C51-42CE-AD4D-C84A03840BDE}" type="pres">
      <dgm:prSet presAssocID="{4E5AC4FC-D59A-4A53-B0A0-9B6F7A0689B9}" presName="compChildNode" presStyleCnt="0"/>
      <dgm:spPr/>
    </dgm:pt>
    <dgm:pt modelId="{B654E1A5-78D0-44CC-8A20-7A9D1E241957}" type="pres">
      <dgm:prSet presAssocID="{4E5AC4FC-D59A-4A53-B0A0-9B6F7A0689B9}" presName="theInnerList" presStyleCnt="0"/>
      <dgm:spPr/>
    </dgm:pt>
    <dgm:pt modelId="{8719543E-9260-4FC2-89DF-6D824E4F6C00}" type="pres">
      <dgm:prSet presAssocID="{F8D01CD6-B34C-4E71-A4E3-93D258701B57}" presName="childNode" presStyleLbl="node1" presStyleIdx="0" presStyleCnt="9">
        <dgm:presLayoutVars>
          <dgm:bulletEnabled val="1"/>
        </dgm:presLayoutVars>
      </dgm:prSet>
      <dgm:spPr/>
    </dgm:pt>
    <dgm:pt modelId="{E3E813C9-7852-4DF3-B700-99595ED8BA30}" type="pres">
      <dgm:prSet presAssocID="{F8D01CD6-B34C-4E71-A4E3-93D258701B57}" presName="aSpace2" presStyleCnt="0"/>
      <dgm:spPr/>
    </dgm:pt>
    <dgm:pt modelId="{9F6D411C-EF6D-44A7-A63A-AABB702D4B9D}" type="pres">
      <dgm:prSet presAssocID="{1C3C973B-6F34-4C6A-B768-F7E58D7E8A00}" presName="childNode" presStyleLbl="node1" presStyleIdx="1" presStyleCnt="9">
        <dgm:presLayoutVars>
          <dgm:bulletEnabled val="1"/>
        </dgm:presLayoutVars>
      </dgm:prSet>
      <dgm:spPr/>
    </dgm:pt>
    <dgm:pt modelId="{9CF5883A-41F8-4372-AE20-3E4674FE8BFB}" type="pres">
      <dgm:prSet presAssocID="{1C3C973B-6F34-4C6A-B768-F7E58D7E8A00}" presName="aSpace2" presStyleCnt="0"/>
      <dgm:spPr/>
    </dgm:pt>
    <dgm:pt modelId="{E0BA9E24-F421-46CB-A766-E379F862F4CB}" type="pres">
      <dgm:prSet presAssocID="{C82A9E39-B073-4856-B56A-FAA1507DDFB7}" presName="childNode" presStyleLbl="node1" presStyleIdx="2" presStyleCnt="9">
        <dgm:presLayoutVars>
          <dgm:bulletEnabled val="1"/>
        </dgm:presLayoutVars>
      </dgm:prSet>
      <dgm:spPr/>
    </dgm:pt>
    <dgm:pt modelId="{4AFE103E-9273-49BC-8432-FD26A753AC15}" type="pres">
      <dgm:prSet presAssocID="{C82A9E39-B073-4856-B56A-FAA1507DDFB7}" presName="aSpace2" presStyleCnt="0"/>
      <dgm:spPr/>
    </dgm:pt>
    <dgm:pt modelId="{E6849E26-BDDA-45BC-873E-82B8A9CCEFFA}" type="pres">
      <dgm:prSet presAssocID="{B573784B-3E13-4E41-B12E-D094F17EDD0C}" presName="childNode" presStyleLbl="node1" presStyleIdx="3" presStyleCnt="9">
        <dgm:presLayoutVars>
          <dgm:bulletEnabled val="1"/>
        </dgm:presLayoutVars>
      </dgm:prSet>
      <dgm:spPr/>
    </dgm:pt>
    <dgm:pt modelId="{62731188-2290-44E0-8CC1-216203A23415}" type="pres">
      <dgm:prSet presAssocID="{4E5AC4FC-D59A-4A53-B0A0-9B6F7A0689B9}" presName="aSpace" presStyleCnt="0"/>
      <dgm:spPr/>
    </dgm:pt>
    <dgm:pt modelId="{379D0F7E-98ED-45D6-A450-9A2347358809}" type="pres">
      <dgm:prSet presAssocID="{D8EB6A32-7E41-4CD5-824D-834C4EBCCDF9}" presName="compNode" presStyleCnt="0"/>
      <dgm:spPr/>
    </dgm:pt>
    <dgm:pt modelId="{6B379041-CC11-4738-A800-3076D7D3850D}" type="pres">
      <dgm:prSet presAssocID="{D8EB6A32-7E41-4CD5-824D-834C4EBCCDF9}" presName="aNode" presStyleLbl="bgShp" presStyleIdx="1" presStyleCnt="2"/>
      <dgm:spPr/>
    </dgm:pt>
    <dgm:pt modelId="{B46E2BB4-50A1-4443-AF03-8ACD02561510}" type="pres">
      <dgm:prSet presAssocID="{D8EB6A32-7E41-4CD5-824D-834C4EBCCDF9}" presName="textNode" presStyleLbl="bgShp" presStyleIdx="1" presStyleCnt="2"/>
      <dgm:spPr/>
    </dgm:pt>
    <dgm:pt modelId="{6EA75B59-488F-48FF-BB8A-EDCCF16D810C}" type="pres">
      <dgm:prSet presAssocID="{D8EB6A32-7E41-4CD5-824D-834C4EBCCDF9}" presName="compChildNode" presStyleCnt="0"/>
      <dgm:spPr/>
    </dgm:pt>
    <dgm:pt modelId="{2A0A5276-B836-4BC7-AAA7-5A0FA8090E3C}" type="pres">
      <dgm:prSet presAssocID="{D8EB6A32-7E41-4CD5-824D-834C4EBCCDF9}" presName="theInnerList" presStyleCnt="0"/>
      <dgm:spPr/>
    </dgm:pt>
    <dgm:pt modelId="{9822FBF0-9FC5-4C6D-B597-3EC7F16F2D83}" type="pres">
      <dgm:prSet presAssocID="{5951CE93-4171-4D9A-AE98-1C2371DF0854}" presName="childNode" presStyleLbl="node1" presStyleIdx="4" presStyleCnt="9">
        <dgm:presLayoutVars>
          <dgm:bulletEnabled val="1"/>
        </dgm:presLayoutVars>
      </dgm:prSet>
      <dgm:spPr/>
    </dgm:pt>
    <dgm:pt modelId="{717E9CA2-22B1-4379-AE4E-49937DA7DB8C}" type="pres">
      <dgm:prSet presAssocID="{5951CE93-4171-4D9A-AE98-1C2371DF0854}" presName="aSpace2" presStyleCnt="0"/>
      <dgm:spPr/>
    </dgm:pt>
    <dgm:pt modelId="{CE146C60-7748-4E0C-ADFA-731083ECE746}" type="pres">
      <dgm:prSet presAssocID="{1176EED5-0318-4987-BA4F-73134D17A338}" presName="childNode" presStyleLbl="node1" presStyleIdx="5" presStyleCnt="9">
        <dgm:presLayoutVars>
          <dgm:bulletEnabled val="1"/>
        </dgm:presLayoutVars>
      </dgm:prSet>
      <dgm:spPr/>
    </dgm:pt>
    <dgm:pt modelId="{1BCDCEE4-9383-40C1-9552-4CC20C776C9F}" type="pres">
      <dgm:prSet presAssocID="{1176EED5-0318-4987-BA4F-73134D17A338}" presName="aSpace2" presStyleCnt="0"/>
      <dgm:spPr/>
    </dgm:pt>
    <dgm:pt modelId="{E8DB5546-931C-4308-835A-D53D57687F08}" type="pres">
      <dgm:prSet presAssocID="{372890D0-2AF4-45D0-9A65-2D01929262E5}" presName="childNode" presStyleLbl="node1" presStyleIdx="6" presStyleCnt="9">
        <dgm:presLayoutVars>
          <dgm:bulletEnabled val="1"/>
        </dgm:presLayoutVars>
      </dgm:prSet>
      <dgm:spPr/>
    </dgm:pt>
    <dgm:pt modelId="{48229647-65DA-4F73-802D-CDECE10BCCE4}" type="pres">
      <dgm:prSet presAssocID="{372890D0-2AF4-45D0-9A65-2D01929262E5}" presName="aSpace2" presStyleCnt="0"/>
      <dgm:spPr/>
    </dgm:pt>
    <dgm:pt modelId="{183F74F9-FF1C-4519-8F66-09DCA01AA40A}" type="pres">
      <dgm:prSet presAssocID="{0499BC91-06E5-409B-9A96-66B4657DDD9A}" presName="childNode" presStyleLbl="node1" presStyleIdx="7" presStyleCnt="9">
        <dgm:presLayoutVars>
          <dgm:bulletEnabled val="1"/>
        </dgm:presLayoutVars>
      </dgm:prSet>
      <dgm:spPr/>
    </dgm:pt>
    <dgm:pt modelId="{E320941D-1FEE-490E-926A-A5E0BB107B96}" type="pres">
      <dgm:prSet presAssocID="{0499BC91-06E5-409B-9A96-66B4657DDD9A}" presName="aSpace2" presStyleCnt="0"/>
      <dgm:spPr/>
    </dgm:pt>
    <dgm:pt modelId="{10CA39AC-2857-4D49-A38A-EB8F8C4B5DB7}" type="pres">
      <dgm:prSet presAssocID="{013F89C2-4222-40D0-80E9-F99BD1E617AC}" presName="childNode" presStyleLbl="node1" presStyleIdx="8" presStyleCnt="9">
        <dgm:presLayoutVars>
          <dgm:bulletEnabled val="1"/>
        </dgm:presLayoutVars>
      </dgm:prSet>
      <dgm:spPr/>
    </dgm:pt>
  </dgm:ptLst>
  <dgm:cxnLst>
    <dgm:cxn modelId="{8008F707-5E61-4E4E-A082-F9ECF9C83932}" type="presOf" srcId="{63CBC4A3-EA71-4E7D-858B-3F6C05840A3D}" destId="{5427E524-40D7-4F48-8D89-DCCBA337ACC0}" srcOrd="0" destOrd="0" presId="urn:microsoft.com/office/officeart/2005/8/layout/lProcess2"/>
    <dgm:cxn modelId="{89727212-1A26-491D-9BED-1DA08EABC1A8}" srcId="{4E5AC4FC-D59A-4A53-B0A0-9B6F7A0689B9}" destId="{F8D01CD6-B34C-4E71-A4E3-93D258701B57}" srcOrd="0" destOrd="0" parTransId="{2AAF7F90-E34B-4124-BDA0-1D0F40D857B7}" sibTransId="{378D5353-7537-4269-A696-2FAEC57C1DC3}"/>
    <dgm:cxn modelId="{64931B20-FA75-4245-B27C-D256B560B26C}" srcId="{63CBC4A3-EA71-4E7D-858B-3F6C05840A3D}" destId="{D8EB6A32-7E41-4CD5-824D-834C4EBCCDF9}" srcOrd="1" destOrd="0" parTransId="{E2DDAED6-4DF7-488A-A5FC-C5A4FDEE68EC}" sibTransId="{A28C9BC9-EF5A-480C-8102-B15F6B4F9F5F}"/>
    <dgm:cxn modelId="{E2DB5C25-42B8-4BD5-83E2-5D5C019C8AB7}" srcId="{4E5AC4FC-D59A-4A53-B0A0-9B6F7A0689B9}" destId="{C82A9E39-B073-4856-B56A-FAA1507DDFB7}" srcOrd="2" destOrd="0" parTransId="{0F13559A-0C4B-4006-BFC7-B6868E4EA547}" sibTransId="{A696ED09-DDB7-4FA3-AC8C-DAE7C97064FC}"/>
    <dgm:cxn modelId="{89151C3C-B408-4C05-9A12-2BB648510942}" srcId="{4E5AC4FC-D59A-4A53-B0A0-9B6F7A0689B9}" destId="{B573784B-3E13-4E41-B12E-D094F17EDD0C}" srcOrd="3" destOrd="0" parTransId="{98729740-4F19-423E-81E2-983181ACD261}" sibTransId="{847365B8-AB12-4ACB-9EBA-E5C68E61F5DE}"/>
    <dgm:cxn modelId="{F1454C3E-0923-4E64-AA7C-795737052CEF}" srcId="{D8EB6A32-7E41-4CD5-824D-834C4EBCCDF9}" destId="{5951CE93-4171-4D9A-AE98-1C2371DF0854}" srcOrd="0" destOrd="0" parTransId="{1628E198-4307-46D5-8D98-E98A23CC0F74}" sibTransId="{46AF5F38-1974-4644-9294-C5835604D8B1}"/>
    <dgm:cxn modelId="{04A21B44-25DE-4930-989A-75D61A6B5BDE}" type="presOf" srcId="{1C3C973B-6F34-4C6A-B768-F7E58D7E8A00}" destId="{9F6D411C-EF6D-44A7-A63A-AABB702D4B9D}" srcOrd="0" destOrd="0" presId="urn:microsoft.com/office/officeart/2005/8/layout/lProcess2"/>
    <dgm:cxn modelId="{12103047-9170-4E4F-B5BE-917B4782286D}" type="presOf" srcId="{D8EB6A32-7E41-4CD5-824D-834C4EBCCDF9}" destId="{6B379041-CC11-4738-A800-3076D7D3850D}" srcOrd="0" destOrd="0" presId="urn:microsoft.com/office/officeart/2005/8/layout/lProcess2"/>
    <dgm:cxn modelId="{123DC549-79D1-4B81-9C9E-3E72A02DB9C4}" type="presOf" srcId="{4E5AC4FC-D59A-4A53-B0A0-9B6F7A0689B9}" destId="{B6F48542-BACB-49D4-8ED2-919D2F0C8FE5}" srcOrd="1" destOrd="0" presId="urn:microsoft.com/office/officeart/2005/8/layout/lProcess2"/>
    <dgm:cxn modelId="{E7771D4C-F11D-4119-A414-FB6B9B5DDF3C}" type="presOf" srcId="{0499BC91-06E5-409B-9A96-66B4657DDD9A}" destId="{183F74F9-FF1C-4519-8F66-09DCA01AA40A}" srcOrd="0" destOrd="0" presId="urn:microsoft.com/office/officeart/2005/8/layout/lProcess2"/>
    <dgm:cxn modelId="{FE6A4B79-042D-43D9-92B7-B1E34F954603}" srcId="{63CBC4A3-EA71-4E7D-858B-3F6C05840A3D}" destId="{4E5AC4FC-D59A-4A53-B0A0-9B6F7A0689B9}" srcOrd="0" destOrd="0" parTransId="{FA79C4AF-EBFC-4E99-B143-CA49680943D3}" sibTransId="{E7467E2D-EA45-4337-A595-F60CD7C14E91}"/>
    <dgm:cxn modelId="{DF8A3986-C359-4C3E-97C1-3A8D23071B17}" type="presOf" srcId="{1176EED5-0318-4987-BA4F-73134D17A338}" destId="{CE146C60-7748-4E0C-ADFA-731083ECE746}" srcOrd="0" destOrd="0" presId="urn:microsoft.com/office/officeart/2005/8/layout/lProcess2"/>
    <dgm:cxn modelId="{4EF09286-7DD6-4A25-9032-C8DDFFDAFE7A}" srcId="{D8EB6A32-7E41-4CD5-824D-834C4EBCCDF9}" destId="{372890D0-2AF4-45D0-9A65-2D01929262E5}" srcOrd="2" destOrd="0" parTransId="{67D5023D-E700-464F-BDFC-E8B4ECBD0963}" sibTransId="{523D71D4-A31F-4F0E-8222-A37428C48329}"/>
    <dgm:cxn modelId="{E7FB1E8A-7290-45B1-8611-A601EB4D07CC}" type="presOf" srcId="{F8D01CD6-B34C-4E71-A4E3-93D258701B57}" destId="{8719543E-9260-4FC2-89DF-6D824E4F6C00}" srcOrd="0" destOrd="0" presId="urn:microsoft.com/office/officeart/2005/8/layout/lProcess2"/>
    <dgm:cxn modelId="{7274838C-1A8B-4E2D-A058-33C9BF97873B}" type="presOf" srcId="{B573784B-3E13-4E41-B12E-D094F17EDD0C}" destId="{E6849E26-BDDA-45BC-873E-82B8A9CCEFFA}" srcOrd="0" destOrd="0" presId="urn:microsoft.com/office/officeart/2005/8/layout/lProcess2"/>
    <dgm:cxn modelId="{1884EC95-2271-4117-A0B8-65DA7AB8AB31}" type="presOf" srcId="{013F89C2-4222-40D0-80E9-F99BD1E617AC}" destId="{10CA39AC-2857-4D49-A38A-EB8F8C4B5DB7}" srcOrd="0" destOrd="0" presId="urn:microsoft.com/office/officeart/2005/8/layout/lProcess2"/>
    <dgm:cxn modelId="{1567F199-0665-40F8-A8DC-3FDBBEF97333}" type="presOf" srcId="{4E5AC4FC-D59A-4A53-B0A0-9B6F7A0689B9}" destId="{8EC47658-38CF-4D28-85B4-38E7D2C3BA95}" srcOrd="0" destOrd="0" presId="urn:microsoft.com/office/officeart/2005/8/layout/lProcess2"/>
    <dgm:cxn modelId="{E8379AA6-570E-44DF-B11C-1617093693B5}" type="presOf" srcId="{372890D0-2AF4-45D0-9A65-2D01929262E5}" destId="{E8DB5546-931C-4308-835A-D53D57687F08}" srcOrd="0" destOrd="0" presId="urn:microsoft.com/office/officeart/2005/8/layout/lProcess2"/>
    <dgm:cxn modelId="{BA67A8AA-83B4-4793-9E70-C508EB8DA61D}" srcId="{D8EB6A32-7E41-4CD5-824D-834C4EBCCDF9}" destId="{0499BC91-06E5-409B-9A96-66B4657DDD9A}" srcOrd="3" destOrd="0" parTransId="{75800906-9768-40A2-AB42-4B1C2F6089F9}" sibTransId="{99C40B98-0524-487B-9125-27900BF20732}"/>
    <dgm:cxn modelId="{ED7A18B0-6B70-4717-963B-82DF3556C91D}" srcId="{D8EB6A32-7E41-4CD5-824D-834C4EBCCDF9}" destId="{013F89C2-4222-40D0-80E9-F99BD1E617AC}" srcOrd="4" destOrd="0" parTransId="{853F1609-713A-4DFA-83DF-0ED2C988CE53}" sibTransId="{0974C6EF-ABB0-4FED-9CE5-AA8533640064}"/>
    <dgm:cxn modelId="{D0D21FB7-DD41-46DB-932C-F83540115CF6}" srcId="{D8EB6A32-7E41-4CD5-824D-834C4EBCCDF9}" destId="{1176EED5-0318-4987-BA4F-73134D17A338}" srcOrd="1" destOrd="0" parTransId="{687CD92A-A258-4FDD-BBF9-D12B5DC604B9}" sibTransId="{A276E0CF-2FB7-4332-B267-33494C3C209D}"/>
    <dgm:cxn modelId="{7FF0E4B9-B1ED-4BF6-B1FF-1956F430AC59}" type="presOf" srcId="{C82A9E39-B073-4856-B56A-FAA1507DDFB7}" destId="{E0BA9E24-F421-46CB-A766-E379F862F4CB}" srcOrd="0" destOrd="0" presId="urn:microsoft.com/office/officeart/2005/8/layout/lProcess2"/>
    <dgm:cxn modelId="{76E2BFEA-1C1E-4DFF-8B5F-8DE7CF82AF52}" type="presOf" srcId="{5951CE93-4171-4D9A-AE98-1C2371DF0854}" destId="{9822FBF0-9FC5-4C6D-B597-3EC7F16F2D83}" srcOrd="0" destOrd="0" presId="urn:microsoft.com/office/officeart/2005/8/layout/lProcess2"/>
    <dgm:cxn modelId="{FF9039F6-92F9-496F-8B76-AA83C5436B94}" type="presOf" srcId="{D8EB6A32-7E41-4CD5-824D-834C4EBCCDF9}" destId="{B46E2BB4-50A1-4443-AF03-8ACD02561510}" srcOrd="1" destOrd="0" presId="urn:microsoft.com/office/officeart/2005/8/layout/lProcess2"/>
    <dgm:cxn modelId="{BC4226FF-E8DB-41AF-9A86-7D094F14E6AF}" srcId="{4E5AC4FC-D59A-4A53-B0A0-9B6F7A0689B9}" destId="{1C3C973B-6F34-4C6A-B768-F7E58D7E8A00}" srcOrd="1" destOrd="0" parTransId="{E342527D-8140-42D9-BE15-3BA427E1E552}" sibTransId="{A00DC688-E57C-4BDE-82A3-1DECAAE0CADF}"/>
    <dgm:cxn modelId="{6C20C9A5-AF4A-4206-95DF-58671FC9DA39}" type="presParOf" srcId="{5427E524-40D7-4F48-8D89-DCCBA337ACC0}" destId="{67DB8B82-BEFB-46C7-80DB-EDEBD27086AF}" srcOrd="0" destOrd="0" presId="urn:microsoft.com/office/officeart/2005/8/layout/lProcess2"/>
    <dgm:cxn modelId="{E14EF865-6CB0-4821-99EC-93B6710AC9D8}" type="presParOf" srcId="{67DB8B82-BEFB-46C7-80DB-EDEBD27086AF}" destId="{8EC47658-38CF-4D28-85B4-38E7D2C3BA95}" srcOrd="0" destOrd="0" presId="urn:microsoft.com/office/officeart/2005/8/layout/lProcess2"/>
    <dgm:cxn modelId="{693E96FD-112C-4FF6-83B1-809766F47351}" type="presParOf" srcId="{67DB8B82-BEFB-46C7-80DB-EDEBD27086AF}" destId="{B6F48542-BACB-49D4-8ED2-919D2F0C8FE5}" srcOrd="1" destOrd="0" presId="urn:microsoft.com/office/officeart/2005/8/layout/lProcess2"/>
    <dgm:cxn modelId="{56F6956B-453F-4ACC-8541-CA7792926CFE}" type="presParOf" srcId="{67DB8B82-BEFB-46C7-80DB-EDEBD27086AF}" destId="{A3767ED3-5C51-42CE-AD4D-C84A03840BDE}" srcOrd="2" destOrd="0" presId="urn:microsoft.com/office/officeart/2005/8/layout/lProcess2"/>
    <dgm:cxn modelId="{BAEE97FE-0EF9-4BCC-AF45-272071D4D688}" type="presParOf" srcId="{A3767ED3-5C51-42CE-AD4D-C84A03840BDE}" destId="{B654E1A5-78D0-44CC-8A20-7A9D1E241957}" srcOrd="0" destOrd="0" presId="urn:microsoft.com/office/officeart/2005/8/layout/lProcess2"/>
    <dgm:cxn modelId="{77B0E5A8-04F2-4990-B44B-65D6D9295F29}" type="presParOf" srcId="{B654E1A5-78D0-44CC-8A20-7A9D1E241957}" destId="{8719543E-9260-4FC2-89DF-6D824E4F6C00}" srcOrd="0" destOrd="0" presId="urn:microsoft.com/office/officeart/2005/8/layout/lProcess2"/>
    <dgm:cxn modelId="{D2AC5F0F-0C90-4B9F-962F-81B645ABABA0}" type="presParOf" srcId="{B654E1A5-78D0-44CC-8A20-7A9D1E241957}" destId="{E3E813C9-7852-4DF3-B700-99595ED8BA30}" srcOrd="1" destOrd="0" presId="urn:microsoft.com/office/officeart/2005/8/layout/lProcess2"/>
    <dgm:cxn modelId="{C118171E-706B-422D-80FD-3B9BE04F1F4C}" type="presParOf" srcId="{B654E1A5-78D0-44CC-8A20-7A9D1E241957}" destId="{9F6D411C-EF6D-44A7-A63A-AABB702D4B9D}" srcOrd="2" destOrd="0" presId="urn:microsoft.com/office/officeart/2005/8/layout/lProcess2"/>
    <dgm:cxn modelId="{B8C2A2A3-56D1-4144-BE64-07A78450FD84}" type="presParOf" srcId="{B654E1A5-78D0-44CC-8A20-7A9D1E241957}" destId="{9CF5883A-41F8-4372-AE20-3E4674FE8BFB}" srcOrd="3" destOrd="0" presId="urn:microsoft.com/office/officeart/2005/8/layout/lProcess2"/>
    <dgm:cxn modelId="{58F7584B-4C17-44AF-92A3-D5FBBA867F20}" type="presParOf" srcId="{B654E1A5-78D0-44CC-8A20-7A9D1E241957}" destId="{E0BA9E24-F421-46CB-A766-E379F862F4CB}" srcOrd="4" destOrd="0" presId="urn:microsoft.com/office/officeart/2005/8/layout/lProcess2"/>
    <dgm:cxn modelId="{D8BBECDD-C278-4E1D-A665-BFD97BE5E309}" type="presParOf" srcId="{B654E1A5-78D0-44CC-8A20-7A9D1E241957}" destId="{4AFE103E-9273-49BC-8432-FD26A753AC15}" srcOrd="5" destOrd="0" presId="urn:microsoft.com/office/officeart/2005/8/layout/lProcess2"/>
    <dgm:cxn modelId="{02F0F09B-93DE-4CC9-B96A-01C3BEBDDA50}" type="presParOf" srcId="{B654E1A5-78D0-44CC-8A20-7A9D1E241957}" destId="{E6849E26-BDDA-45BC-873E-82B8A9CCEFFA}" srcOrd="6" destOrd="0" presId="urn:microsoft.com/office/officeart/2005/8/layout/lProcess2"/>
    <dgm:cxn modelId="{86D64819-73E3-4D1C-B430-A5CDCA78C1B0}" type="presParOf" srcId="{5427E524-40D7-4F48-8D89-DCCBA337ACC0}" destId="{62731188-2290-44E0-8CC1-216203A23415}" srcOrd="1" destOrd="0" presId="urn:microsoft.com/office/officeart/2005/8/layout/lProcess2"/>
    <dgm:cxn modelId="{8504AC25-DBBE-4227-B33A-BEFF85FD1C18}" type="presParOf" srcId="{5427E524-40D7-4F48-8D89-DCCBA337ACC0}" destId="{379D0F7E-98ED-45D6-A450-9A2347358809}" srcOrd="2" destOrd="0" presId="urn:microsoft.com/office/officeart/2005/8/layout/lProcess2"/>
    <dgm:cxn modelId="{BC9111F8-5D73-416D-8302-D15E900BCF2C}" type="presParOf" srcId="{379D0F7E-98ED-45D6-A450-9A2347358809}" destId="{6B379041-CC11-4738-A800-3076D7D3850D}" srcOrd="0" destOrd="0" presId="urn:microsoft.com/office/officeart/2005/8/layout/lProcess2"/>
    <dgm:cxn modelId="{217645D4-4EF0-42D4-BE8F-9DEEF1B91824}" type="presParOf" srcId="{379D0F7E-98ED-45D6-A450-9A2347358809}" destId="{B46E2BB4-50A1-4443-AF03-8ACD02561510}" srcOrd="1" destOrd="0" presId="urn:microsoft.com/office/officeart/2005/8/layout/lProcess2"/>
    <dgm:cxn modelId="{F3629BCF-7D20-4DCE-91B5-BEB228282458}" type="presParOf" srcId="{379D0F7E-98ED-45D6-A450-9A2347358809}" destId="{6EA75B59-488F-48FF-BB8A-EDCCF16D810C}" srcOrd="2" destOrd="0" presId="urn:microsoft.com/office/officeart/2005/8/layout/lProcess2"/>
    <dgm:cxn modelId="{B3721A99-0167-4E68-BBD1-14470A2FFB90}" type="presParOf" srcId="{6EA75B59-488F-48FF-BB8A-EDCCF16D810C}" destId="{2A0A5276-B836-4BC7-AAA7-5A0FA8090E3C}" srcOrd="0" destOrd="0" presId="urn:microsoft.com/office/officeart/2005/8/layout/lProcess2"/>
    <dgm:cxn modelId="{BAFD9B1C-34B6-464E-A2A7-069D205BC00D}" type="presParOf" srcId="{2A0A5276-B836-4BC7-AAA7-5A0FA8090E3C}" destId="{9822FBF0-9FC5-4C6D-B597-3EC7F16F2D83}" srcOrd="0" destOrd="0" presId="urn:microsoft.com/office/officeart/2005/8/layout/lProcess2"/>
    <dgm:cxn modelId="{1CC55D0B-FD3C-4F23-AA08-14DFB9650DAC}" type="presParOf" srcId="{2A0A5276-B836-4BC7-AAA7-5A0FA8090E3C}" destId="{717E9CA2-22B1-4379-AE4E-49937DA7DB8C}" srcOrd="1" destOrd="0" presId="urn:microsoft.com/office/officeart/2005/8/layout/lProcess2"/>
    <dgm:cxn modelId="{233ABD17-2AFA-4D54-ABC8-B040A5212BED}" type="presParOf" srcId="{2A0A5276-B836-4BC7-AAA7-5A0FA8090E3C}" destId="{CE146C60-7748-4E0C-ADFA-731083ECE746}" srcOrd="2" destOrd="0" presId="urn:microsoft.com/office/officeart/2005/8/layout/lProcess2"/>
    <dgm:cxn modelId="{C66C1C99-E228-4EFB-B325-3A5DBC6C820D}" type="presParOf" srcId="{2A0A5276-B836-4BC7-AAA7-5A0FA8090E3C}" destId="{1BCDCEE4-9383-40C1-9552-4CC20C776C9F}" srcOrd="3" destOrd="0" presId="urn:microsoft.com/office/officeart/2005/8/layout/lProcess2"/>
    <dgm:cxn modelId="{6A5EB6D6-1F16-4152-BF48-2B75DD053B8D}" type="presParOf" srcId="{2A0A5276-B836-4BC7-AAA7-5A0FA8090E3C}" destId="{E8DB5546-931C-4308-835A-D53D57687F08}" srcOrd="4" destOrd="0" presId="urn:microsoft.com/office/officeart/2005/8/layout/lProcess2"/>
    <dgm:cxn modelId="{49ED5C88-5833-48C6-B42E-D8F57764F327}" type="presParOf" srcId="{2A0A5276-B836-4BC7-AAA7-5A0FA8090E3C}" destId="{48229647-65DA-4F73-802D-CDECE10BCCE4}" srcOrd="5" destOrd="0" presId="urn:microsoft.com/office/officeart/2005/8/layout/lProcess2"/>
    <dgm:cxn modelId="{8A604290-D4F5-4E33-917A-204E5B07F124}" type="presParOf" srcId="{2A0A5276-B836-4BC7-AAA7-5A0FA8090E3C}" destId="{183F74F9-FF1C-4519-8F66-09DCA01AA40A}" srcOrd="6" destOrd="0" presId="urn:microsoft.com/office/officeart/2005/8/layout/lProcess2"/>
    <dgm:cxn modelId="{3CFAF675-8C42-4376-A67C-6C99C7B8A382}" type="presParOf" srcId="{2A0A5276-B836-4BC7-AAA7-5A0FA8090E3C}" destId="{E320941D-1FEE-490E-926A-A5E0BB107B96}" srcOrd="7" destOrd="0" presId="urn:microsoft.com/office/officeart/2005/8/layout/lProcess2"/>
    <dgm:cxn modelId="{27D1B6F9-DA8C-42AA-A1AD-114AEF3FCB55}" type="presParOf" srcId="{2A0A5276-B836-4BC7-AAA7-5A0FA8090E3C}" destId="{10CA39AC-2857-4D49-A38A-EB8F8C4B5DB7}"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D2568-F960-4658-82A8-828E25D2D6C4}">
      <dsp:nvSpPr>
        <dsp:cNvPr id="0" name=""/>
        <dsp:cNvSpPr/>
      </dsp:nvSpPr>
      <dsp:spPr>
        <a:xfrm>
          <a:off x="117" y="0"/>
          <a:ext cx="1561854" cy="46227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Online food  shopping from supermarkets to fresh fruit &amp; veg boxes, recipe boxes (Gousto, HelloFresh) and take-away food delivery (Deliveroo, JustEat)</a:t>
          </a:r>
        </a:p>
      </dsp:txBody>
      <dsp:txXfrm>
        <a:off x="117" y="1849096"/>
        <a:ext cx="1561854" cy="1849096"/>
      </dsp:txXfrm>
    </dsp:sp>
    <dsp:sp modelId="{4CF1A789-7DB3-49C8-AFD8-B2B29D853260}">
      <dsp:nvSpPr>
        <dsp:cNvPr id="0" name=""/>
        <dsp:cNvSpPr/>
      </dsp:nvSpPr>
      <dsp:spPr>
        <a:xfrm>
          <a:off x="46972" y="277364"/>
          <a:ext cx="1468142" cy="1539373"/>
        </a:xfrm>
        <a:prstGeom prst="ellipse">
          <a:avLst/>
        </a:prstGeom>
        <a:blipFill rotWithShape="1">
          <a:blip xmlns:r="http://schemas.openxmlformats.org/officeDocument/2006/relationships" r:embed="rId1">
            <a:extLst>
              <a:ext uri="{28A0092B-C50C-407E-A947-70E740481C1C}">
                <a14:useLocalDpi xmlns:a14="http://schemas.microsoft.com/office/drawing/2010/main"/>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1295F3-E3C7-47C9-A8E3-A8E2AABD6181}">
      <dsp:nvSpPr>
        <dsp:cNvPr id="0" name=""/>
        <dsp:cNvSpPr/>
      </dsp:nvSpPr>
      <dsp:spPr>
        <a:xfrm>
          <a:off x="1608827" y="0"/>
          <a:ext cx="1561854" cy="462274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Hand sanitiser, antibacterial cleaning products and a spike in toilet paper sales</a:t>
          </a:r>
        </a:p>
      </dsp:txBody>
      <dsp:txXfrm>
        <a:off x="1608827" y="1849096"/>
        <a:ext cx="1561854" cy="1849096"/>
      </dsp:txXfrm>
    </dsp:sp>
    <dsp:sp modelId="{45B488AB-986E-4D31-870B-E09B210E5652}">
      <dsp:nvSpPr>
        <dsp:cNvPr id="0" name=""/>
        <dsp:cNvSpPr/>
      </dsp:nvSpPr>
      <dsp:spPr>
        <a:xfrm>
          <a:off x="1655682" y="277364"/>
          <a:ext cx="1468142" cy="153937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B353AA-6195-4DBB-A5D5-8408AAB1CB9A}">
      <dsp:nvSpPr>
        <dsp:cNvPr id="0" name=""/>
        <dsp:cNvSpPr/>
      </dsp:nvSpPr>
      <dsp:spPr>
        <a:xfrm>
          <a:off x="3217536" y="0"/>
          <a:ext cx="1561854" cy="462274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Online fitness classes – Joe Wicks is the Nation’s PE teacher. Growth in virtual fitness</a:t>
          </a:r>
        </a:p>
      </dsp:txBody>
      <dsp:txXfrm>
        <a:off x="3217536" y="1849096"/>
        <a:ext cx="1561854" cy="1849096"/>
      </dsp:txXfrm>
    </dsp:sp>
    <dsp:sp modelId="{C5CF6D8B-0B6D-491E-88BE-CE2845AD2851}">
      <dsp:nvSpPr>
        <dsp:cNvPr id="0" name=""/>
        <dsp:cNvSpPr/>
      </dsp:nvSpPr>
      <dsp:spPr>
        <a:xfrm>
          <a:off x="3264392" y="277364"/>
          <a:ext cx="1468142" cy="1539373"/>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3415CE-4ADF-4183-8C9C-7CFDD1AE5286}">
      <dsp:nvSpPr>
        <dsp:cNvPr id="0" name=""/>
        <dsp:cNvSpPr/>
      </dsp:nvSpPr>
      <dsp:spPr>
        <a:xfrm>
          <a:off x="4826246" y="0"/>
          <a:ext cx="1561854" cy="462274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Social networking platforms: WhatsApp, Skype</a:t>
          </a:r>
          <a:br>
            <a:rPr lang="en-US" sz="1200" b="1" kern="1200" dirty="0"/>
          </a:br>
          <a:r>
            <a:rPr lang="en-US" sz="1200" b="1" kern="1200" dirty="0"/>
            <a:t>House party</a:t>
          </a:r>
        </a:p>
        <a:p>
          <a:pPr marL="0" lvl="0" indent="0" algn="ctr" defTabSz="533400">
            <a:lnSpc>
              <a:spcPct val="90000"/>
            </a:lnSpc>
            <a:spcBef>
              <a:spcPct val="0"/>
            </a:spcBef>
            <a:spcAft>
              <a:spcPct val="35000"/>
            </a:spcAft>
            <a:buNone/>
          </a:pPr>
          <a:r>
            <a:rPr lang="en-US" sz="1200" b="1" kern="1200" dirty="0"/>
            <a:t>Zoom</a:t>
          </a:r>
        </a:p>
        <a:p>
          <a:pPr marL="0" lvl="0" indent="0" algn="ctr" defTabSz="533400">
            <a:lnSpc>
              <a:spcPct val="90000"/>
            </a:lnSpc>
            <a:spcBef>
              <a:spcPct val="0"/>
            </a:spcBef>
            <a:spcAft>
              <a:spcPct val="35000"/>
            </a:spcAft>
            <a:buNone/>
          </a:pPr>
          <a:r>
            <a:rPr lang="en-US" sz="1200" b="1" kern="1200" dirty="0"/>
            <a:t>TikTok</a:t>
          </a:r>
          <a:endParaRPr lang="en-US" sz="1400" b="1" kern="1200" dirty="0"/>
        </a:p>
      </dsp:txBody>
      <dsp:txXfrm>
        <a:off x="4826246" y="1849096"/>
        <a:ext cx="1561854" cy="1849096"/>
      </dsp:txXfrm>
    </dsp:sp>
    <dsp:sp modelId="{A5AB7C09-0BE3-4746-9362-748341B3EAD5}">
      <dsp:nvSpPr>
        <dsp:cNvPr id="0" name=""/>
        <dsp:cNvSpPr/>
      </dsp:nvSpPr>
      <dsp:spPr>
        <a:xfrm>
          <a:off x="4873102" y="277364"/>
          <a:ext cx="1468142" cy="1539373"/>
        </a:xfrm>
        <a:prstGeom prst="ellipse">
          <a:avLst/>
        </a:prstGeom>
        <a:blipFill rotWithShape="1">
          <a:blip xmlns:r="http://schemas.openxmlformats.org/officeDocument/2006/relationships" r:embed="rId4">
            <a:extLst>
              <a:ext uri="{28A0092B-C50C-407E-A947-70E740481C1C}">
                <a14:useLocalDpi xmlns:a14="http://schemas.microsoft.com/office/drawing/2010/main"/>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96E9AA-2824-4336-AB01-A66632A30F55}">
      <dsp:nvSpPr>
        <dsp:cNvPr id="0" name=""/>
        <dsp:cNvSpPr/>
      </dsp:nvSpPr>
      <dsp:spPr>
        <a:xfrm>
          <a:off x="6434956" y="0"/>
          <a:ext cx="1561854" cy="462274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Digital media streaming services – Launch of Disney Plus and cinema releases direct to live streaming</a:t>
          </a:r>
        </a:p>
      </dsp:txBody>
      <dsp:txXfrm>
        <a:off x="6434956" y="1849096"/>
        <a:ext cx="1561854" cy="1849096"/>
      </dsp:txXfrm>
    </dsp:sp>
    <dsp:sp modelId="{DA73C359-25C4-47DF-8FB7-1FB5CD50A85C}">
      <dsp:nvSpPr>
        <dsp:cNvPr id="0" name=""/>
        <dsp:cNvSpPr/>
      </dsp:nvSpPr>
      <dsp:spPr>
        <a:xfrm>
          <a:off x="6481812" y="277364"/>
          <a:ext cx="1468142" cy="1539373"/>
        </a:xfrm>
        <a:prstGeom prst="ellipse">
          <a:avLst/>
        </a:prstGeom>
        <a:blipFill rotWithShape="1">
          <a:blip xmlns:r="http://schemas.openxmlformats.org/officeDocument/2006/relationships" r:embed="rId5">
            <a:extLst>
              <a:ext uri="{28A0092B-C50C-407E-A947-70E740481C1C}">
                <a14:useLocalDpi xmlns:a14="http://schemas.microsoft.com/office/drawing/2010/main"/>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3256B9-01B1-437D-9477-79D3D83ED2C1}">
      <dsp:nvSpPr>
        <dsp:cNvPr id="0" name=""/>
        <dsp:cNvSpPr/>
      </dsp:nvSpPr>
      <dsp:spPr>
        <a:xfrm>
          <a:off x="8043666" y="0"/>
          <a:ext cx="1561854" cy="462274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Home entertainment system upgrades:</a:t>
          </a:r>
          <a:br>
            <a:rPr lang="en-US" sz="1200" b="1" kern="1200" dirty="0"/>
          </a:br>
          <a:r>
            <a:rPr lang="en-US" sz="1200" b="1" kern="1200" dirty="0"/>
            <a:t>Smart TVs, IOT</a:t>
          </a:r>
        </a:p>
      </dsp:txBody>
      <dsp:txXfrm>
        <a:off x="8043666" y="1849096"/>
        <a:ext cx="1561854" cy="1849096"/>
      </dsp:txXfrm>
    </dsp:sp>
    <dsp:sp modelId="{69DDA3FA-A132-42BE-92E3-56DC10DCE917}">
      <dsp:nvSpPr>
        <dsp:cNvPr id="0" name=""/>
        <dsp:cNvSpPr/>
      </dsp:nvSpPr>
      <dsp:spPr>
        <a:xfrm>
          <a:off x="8090522" y="277364"/>
          <a:ext cx="1468142" cy="1539373"/>
        </a:xfrm>
        <a:prstGeom prst="ellipse">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8000" r="-6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FFAAE-5E49-4585-A028-6A4A6614B6F1}">
      <dsp:nvSpPr>
        <dsp:cNvPr id="0" name=""/>
        <dsp:cNvSpPr/>
      </dsp:nvSpPr>
      <dsp:spPr>
        <a:xfrm>
          <a:off x="384225" y="3698193"/>
          <a:ext cx="8837186" cy="693411"/>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C855-A9A7-4258-8DF4-3DAA5F7CDF18}">
      <dsp:nvSpPr>
        <dsp:cNvPr id="0" name=""/>
        <dsp:cNvSpPr/>
      </dsp:nvSpPr>
      <dsp:spPr>
        <a:xfrm>
          <a:off x="1313" y="0"/>
          <a:ext cx="3415351" cy="4057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Critical</a:t>
          </a:r>
        </a:p>
      </dsp:txBody>
      <dsp:txXfrm>
        <a:off x="1313" y="0"/>
        <a:ext cx="3415351" cy="1217294"/>
      </dsp:txXfrm>
    </dsp:sp>
    <dsp:sp modelId="{B34C0C4A-B155-4D75-ADC4-D15082FFE572}">
      <dsp:nvSpPr>
        <dsp:cNvPr id="0" name=""/>
        <dsp:cNvSpPr/>
      </dsp:nvSpPr>
      <dsp:spPr>
        <a:xfrm>
          <a:off x="342848" y="1218483"/>
          <a:ext cx="2732280" cy="122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Companies who are essential at this time to meeting my needs</a:t>
          </a:r>
          <a:endParaRPr lang="en-GB" sz="2000" kern="1200" dirty="0"/>
        </a:p>
      </dsp:txBody>
      <dsp:txXfrm>
        <a:off x="378681" y="1254316"/>
        <a:ext cx="2660614" cy="1151770"/>
      </dsp:txXfrm>
    </dsp:sp>
    <dsp:sp modelId="{052BBC2F-DF7A-43F9-927D-C75457EBE583}">
      <dsp:nvSpPr>
        <dsp:cNvPr id="0" name=""/>
        <dsp:cNvSpPr/>
      </dsp:nvSpPr>
      <dsp:spPr>
        <a:xfrm>
          <a:off x="342848" y="2630141"/>
          <a:ext cx="2732280" cy="12234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Grocery stores, Telco, Entertainment, Financial Services</a:t>
          </a:r>
        </a:p>
      </dsp:txBody>
      <dsp:txXfrm>
        <a:off x="378681" y="2665974"/>
        <a:ext cx="2660614" cy="1151770"/>
      </dsp:txXfrm>
    </dsp:sp>
    <dsp:sp modelId="{736D0399-C4DA-4630-8B4D-6F2108A1626B}">
      <dsp:nvSpPr>
        <dsp:cNvPr id="0" name=""/>
        <dsp:cNvSpPr/>
      </dsp:nvSpPr>
      <dsp:spPr>
        <a:xfrm>
          <a:off x="3672815" y="0"/>
          <a:ext cx="3415351" cy="4057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Supportive</a:t>
          </a:r>
        </a:p>
      </dsp:txBody>
      <dsp:txXfrm>
        <a:off x="3672815" y="0"/>
        <a:ext cx="3415351" cy="1217294"/>
      </dsp:txXfrm>
    </dsp:sp>
    <dsp:sp modelId="{0242737B-96C4-426D-A921-20AAFC9F1663}">
      <dsp:nvSpPr>
        <dsp:cNvPr id="0" name=""/>
        <dsp:cNvSpPr/>
      </dsp:nvSpPr>
      <dsp:spPr>
        <a:xfrm>
          <a:off x="4014351" y="1218483"/>
          <a:ext cx="2732280" cy="122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Companies that deliver or have adapted to deliver other things I need </a:t>
          </a:r>
        </a:p>
      </dsp:txBody>
      <dsp:txXfrm>
        <a:off x="4050184" y="1254316"/>
        <a:ext cx="2660614" cy="1151770"/>
      </dsp:txXfrm>
    </dsp:sp>
    <dsp:sp modelId="{43B08BFD-4B66-4E6A-BAAD-3DE11079EF2B}">
      <dsp:nvSpPr>
        <dsp:cNvPr id="0" name=""/>
        <dsp:cNvSpPr/>
      </dsp:nvSpPr>
      <dsp:spPr>
        <a:xfrm>
          <a:off x="4014351" y="2630141"/>
          <a:ext cx="2732280" cy="12234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Home delivered meals, online shopping</a:t>
          </a:r>
        </a:p>
      </dsp:txBody>
      <dsp:txXfrm>
        <a:off x="4050184" y="2665974"/>
        <a:ext cx="2660614" cy="1151770"/>
      </dsp:txXfrm>
    </dsp:sp>
    <dsp:sp modelId="{BC11C987-F6FA-44E2-812E-50FB9AD431DB}">
      <dsp:nvSpPr>
        <dsp:cNvPr id="0" name=""/>
        <dsp:cNvSpPr/>
      </dsp:nvSpPr>
      <dsp:spPr>
        <a:xfrm>
          <a:off x="7344318" y="0"/>
          <a:ext cx="3415351" cy="40576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kern="1200" dirty="0"/>
            <a:t>On hold</a:t>
          </a:r>
        </a:p>
      </dsp:txBody>
      <dsp:txXfrm>
        <a:off x="7344318" y="0"/>
        <a:ext cx="3415351" cy="1217294"/>
      </dsp:txXfrm>
    </dsp:sp>
    <dsp:sp modelId="{CC584411-5062-4903-89EA-71E5A3A12E68}">
      <dsp:nvSpPr>
        <dsp:cNvPr id="0" name=""/>
        <dsp:cNvSpPr/>
      </dsp:nvSpPr>
      <dsp:spPr>
        <a:xfrm>
          <a:off x="7685853" y="1218483"/>
          <a:ext cx="2732280" cy="1223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Companies who either aren’t central or don’t have relevant messaging for now</a:t>
          </a:r>
          <a:endParaRPr lang="en-GB" sz="2000" kern="1200" dirty="0"/>
        </a:p>
      </dsp:txBody>
      <dsp:txXfrm>
        <a:off x="7721686" y="1254316"/>
        <a:ext cx="2660614" cy="1151770"/>
      </dsp:txXfrm>
    </dsp:sp>
    <dsp:sp modelId="{15583118-B289-4DBD-A5AE-7369A86E0488}">
      <dsp:nvSpPr>
        <dsp:cNvPr id="0" name=""/>
        <dsp:cNvSpPr/>
      </dsp:nvSpPr>
      <dsp:spPr>
        <a:xfrm>
          <a:off x="7685853" y="2630141"/>
          <a:ext cx="2732280" cy="122343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Airlines, travel insurance</a:t>
          </a:r>
        </a:p>
      </dsp:txBody>
      <dsp:txXfrm>
        <a:off x="7721686" y="2665974"/>
        <a:ext cx="2660614" cy="1151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96D64-0657-4E7F-9ABD-B9F62D3FC6A8}">
      <dsp:nvSpPr>
        <dsp:cNvPr id="0" name=""/>
        <dsp:cNvSpPr/>
      </dsp:nvSpPr>
      <dsp:spPr>
        <a:xfrm>
          <a:off x="989" y="0"/>
          <a:ext cx="2571688" cy="4870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Live TV</a:t>
          </a:r>
        </a:p>
      </dsp:txBody>
      <dsp:txXfrm>
        <a:off x="989" y="0"/>
        <a:ext cx="2571688" cy="1461120"/>
      </dsp:txXfrm>
    </dsp:sp>
    <dsp:sp modelId="{F579733D-0C57-4C8E-B120-2F8917638BC1}">
      <dsp:nvSpPr>
        <dsp:cNvPr id="0" name=""/>
        <dsp:cNvSpPr/>
      </dsp:nvSpPr>
      <dsp:spPr>
        <a:xfrm>
          <a:off x="258157" y="1461120"/>
          <a:ext cx="2057351" cy="3165760"/>
        </a:xfrm>
        <a:prstGeom prst="roundRect">
          <a:avLst>
            <a:gd name="adj" fmla="val 10000"/>
          </a:avLst>
        </a:prstGeom>
        <a:solidFill>
          <a:schemeClr val="accent1">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dirty="0"/>
            <a:t>BBC is most trusted Covid-19 news source: </a:t>
          </a:r>
        </a:p>
        <a:p>
          <a:pPr marL="0" lvl="0" indent="0" algn="ctr" defTabSz="711200">
            <a:lnSpc>
              <a:spcPct val="90000"/>
            </a:lnSpc>
            <a:spcBef>
              <a:spcPct val="0"/>
            </a:spcBef>
            <a:spcAft>
              <a:spcPct val="35000"/>
            </a:spcAft>
            <a:buNone/>
          </a:pPr>
          <a:r>
            <a:rPr lang="en-GB" sz="2000" b="1" kern="1200" dirty="0"/>
            <a:t>64% </a:t>
          </a:r>
          <a:r>
            <a:rPr lang="en-GB" sz="1600" kern="1200" dirty="0"/>
            <a:t>see it as the most reliable</a:t>
          </a:r>
        </a:p>
      </dsp:txBody>
      <dsp:txXfrm>
        <a:off x="318415" y="1521378"/>
        <a:ext cx="1936835" cy="3045244"/>
      </dsp:txXfrm>
    </dsp:sp>
    <dsp:sp modelId="{A8398537-9975-4B38-BA1E-9C9026AB57F5}">
      <dsp:nvSpPr>
        <dsp:cNvPr id="0" name=""/>
        <dsp:cNvSpPr/>
      </dsp:nvSpPr>
      <dsp:spPr>
        <a:xfrm>
          <a:off x="2765554" y="0"/>
          <a:ext cx="2571688" cy="4870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Newspapers</a:t>
          </a:r>
          <a:endParaRPr lang="en-GB" sz="3200" kern="1200" dirty="0"/>
        </a:p>
      </dsp:txBody>
      <dsp:txXfrm>
        <a:off x="2765554" y="0"/>
        <a:ext cx="2571688" cy="1461120"/>
      </dsp:txXfrm>
    </dsp:sp>
    <dsp:sp modelId="{EE481E8F-80B8-40A2-878F-570D1FC82AB9}">
      <dsp:nvSpPr>
        <dsp:cNvPr id="0" name=""/>
        <dsp:cNvSpPr/>
      </dsp:nvSpPr>
      <dsp:spPr>
        <a:xfrm>
          <a:off x="3022723" y="1462547"/>
          <a:ext cx="2057351" cy="1468492"/>
        </a:xfrm>
        <a:prstGeom prst="roundRect">
          <a:avLst>
            <a:gd name="adj" fmla="val 10000"/>
          </a:avLst>
        </a:prstGeom>
        <a:solidFill>
          <a:schemeClr val="accent1">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32% </a:t>
          </a:r>
          <a:r>
            <a:rPr lang="en-GB" sz="1600" kern="1200" dirty="0"/>
            <a:t>of all consumers are reading news online and offline</a:t>
          </a:r>
        </a:p>
      </dsp:txBody>
      <dsp:txXfrm>
        <a:off x="3065734" y="1505558"/>
        <a:ext cx="1971329" cy="1382470"/>
      </dsp:txXfrm>
    </dsp:sp>
    <dsp:sp modelId="{3098020D-6AD0-4A23-A341-F3ADDA987A03}">
      <dsp:nvSpPr>
        <dsp:cNvPr id="0" name=""/>
        <dsp:cNvSpPr/>
      </dsp:nvSpPr>
      <dsp:spPr>
        <a:xfrm>
          <a:off x="3022723" y="3156961"/>
          <a:ext cx="2057351" cy="1468492"/>
        </a:xfrm>
        <a:prstGeom prst="roundRect">
          <a:avLst>
            <a:gd name="adj" fmla="val 10000"/>
          </a:avLst>
        </a:prstGeom>
        <a:solidFill>
          <a:schemeClr val="accent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29% </a:t>
          </a:r>
          <a:r>
            <a:rPr lang="en-GB" sz="1600" kern="1200" dirty="0"/>
            <a:t>of 18-24 year olds are consuming more news brands</a:t>
          </a:r>
        </a:p>
      </dsp:txBody>
      <dsp:txXfrm>
        <a:off x="3065734" y="3199972"/>
        <a:ext cx="1971329" cy="1382470"/>
      </dsp:txXfrm>
    </dsp:sp>
    <dsp:sp modelId="{0C720EAD-6D33-4964-A603-4BB48F708C06}">
      <dsp:nvSpPr>
        <dsp:cNvPr id="0" name=""/>
        <dsp:cNvSpPr/>
      </dsp:nvSpPr>
      <dsp:spPr>
        <a:xfrm>
          <a:off x="5530120" y="0"/>
          <a:ext cx="2571688" cy="4870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Social Media</a:t>
          </a:r>
        </a:p>
      </dsp:txBody>
      <dsp:txXfrm>
        <a:off x="5530120" y="0"/>
        <a:ext cx="2571688" cy="1461120"/>
      </dsp:txXfrm>
    </dsp:sp>
    <dsp:sp modelId="{8F793258-E77B-4148-AC1F-23BC0AF3AC6C}">
      <dsp:nvSpPr>
        <dsp:cNvPr id="0" name=""/>
        <dsp:cNvSpPr/>
      </dsp:nvSpPr>
      <dsp:spPr>
        <a:xfrm>
          <a:off x="5787288" y="1462547"/>
          <a:ext cx="2057351" cy="1468492"/>
        </a:xfrm>
        <a:prstGeom prst="roundRect">
          <a:avLst>
            <a:gd name="adj" fmla="val 10000"/>
          </a:avLst>
        </a:prstGeom>
        <a:solidFill>
          <a:schemeClr val="accent1">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ClrTx/>
            <a:buSzTx/>
            <a:buFontTx/>
            <a:buNone/>
          </a:pPr>
          <a:r>
            <a:rPr kumimoji="0" lang="en-US" altLang="en-US" sz="2000" b="1" i="0" u="none" strike="noStrike" kern="1200" cap="none" normalizeH="0" baseline="0" dirty="0">
              <a:ln/>
              <a:effectLst/>
              <a:latin typeface="+mn-lt"/>
            </a:rPr>
            <a:t>33% </a:t>
          </a:r>
          <a:r>
            <a:rPr kumimoji="0" lang="en-US" altLang="en-US" sz="1600" b="0" i="0" u="none" strike="noStrike" kern="1200" cap="none" normalizeH="0" baseline="0" dirty="0">
              <a:ln/>
              <a:effectLst/>
              <a:latin typeface="+mn-lt"/>
            </a:rPr>
            <a:t>said they are using Facebook more than usual for communication</a:t>
          </a:r>
          <a:endParaRPr lang="en-GB" sz="1600" kern="1200" dirty="0">
            <a:latin typeface="+mn-lt"/>
          </a:endParaRPr>
        </a:p>
      </dsp:txBody>
      <dsp:txXfrm>
        <a:off x="5830299" y="1505558"/>
        <a:ext cx="1971329" cy="1382470"/>
      </dsp:txXfrm>
    </dsp:sp>
    <dsp:sp modelId="{F66BBBFC-BF1F-42D4-97D4-60947E7BC9C7}">
      <dsp:nvSpPr>
        <dsp:cNvPr id="0" name=""/>
        <dsp:cNvSpPr/>
      </dsp:nvSpPr>
      <dsp:spPr>
        <a:xfrm>
          <a:off x="5787288" y="3156961"/>
          <a:ext cx="2057351" cy="1468492"/>
        </a:xfrm>
        <a:prstGeom prst="roundRect">
          <a:avLst>
            <a:gd name="adj" fmla="val 10000"/>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kumimoji="0" lang="en-US" altLang="en-US" sz="2000" b="1" i="0" u="none" strike="noStrike" kern="1200" cap="none" normalizeH="0" baseline="0" dirty="0">
              <a:ln/>
              <a:effectLst/>
              <a:latin typeface="+mn-lt"/>
            </a:rPr>
            <a:t>28% </a:t>
          </a:r>
          <a:r>
            <a:rPr kumimoji="0" lang="en-US" altLang="en-US" sz="1600" b="0" i="0" u="none" strike="noStrike" kern="1200" cap="none" normalizeH="0" baseline="0" dirty="0">
              <a:ln/>
              <a:effectLst/>
              <a:latin typeface="+mn-lt"/>
            </a:rPr>
            <a:t>are spending more time on WhatsApp</a:t>
          </a:r>
          <a:endParaRPr lang="en-GB" sz="1600" kern="1200" dirty="0"/>
        </a:p>
      </dsp:txBody>
      <dsp:txXfrm>
        <a:off x="5830299" y="3199972"/>
        <a:ext cx="1971329" cy="1382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5AAA3-EC8F-47BE-A63D-A79F964B9D0E}">
      <dsp:nvSpPr>
        <dsp:cNvPr id="0" name=""/>
        <dsp:cNvSpPr/>
      </dsp:nvSpPr>
      <dsp:spPr>
        <a:xfrm>
          <a:off x="90865" y="1218"/>
          <a:ext cx="3577823" cy="21466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78% </a:t>
          </a:r>
          <a:br>
            <a:rPr lang="en-US" sz="2400" b="1" kern="1200" dirty="0"/>
          </a:br>
          <a:r>
            <a:rPr lang="en-US" sz="2400" kern="1200" dirty="0"/>
            <a:t>believe brands should help them in their daily lives</a:t>
          </a:r>
        </a:p>
      </dsp:txBody>
      <dsp:txXfrm>
        <a:off x="90865" y="1218"/>
        <a:ext cx="3577823" cy="2146693"/>
      </dsp:txXfrm>
    </dsp:sp>
    <dsp:sp modelId="{9811FB30-0413-4A78-A311-73F52CADE9C5}">
      <dsp:nvSpPr>
        <dsp:cNvPr id="0" name=""/>
        <dsp:cNvSpPr/>
      </dsp:nvSpPr>
      <dsp:spPr>
        <a:xfrm>
          <a:off x="4026470" y="1218"/>
          <a:ext cx="3577823" cy="2146693"/>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75% </a:t>
          </a:r>
          <a:br>
            <a:rPr lang="en-US" sz="2400" b="1" kern="1200" dirty="0"/>
          </a:br>
          <a:r>
            <a:rPr lang="en-US" sz="2400" kern="1200" dirty="0"/>
            <a:t>said brands should inform people of what they’re doing</a:t>
          </a:r>
        </a:p>
      </dsp:txBody>
      <dsp:txXfrm>
        <a:off x="4026470" y="1218"/>
        <a:ext cx="3577823" cy="2146693"/>
      </dsp:txXfrm>
    </dsp:sp>
    <dsp:sp modelId="{1868BD23-B314-42DF-A257-FF978F435F0F}">
      <dsp:nvSpPr>
        <dsp:cNvPr id="0" name=""/>
        <dsp:cNvSpPr/>
      </dsp:nvSpPr>
      <dsp:spPr>
        <a:xfrm>
          <a:off x="7962076" y="1218"/>
          <a:ext cx="3577823" cy="214669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74% </a:t>
          </a:r>
          <a:br>
            <a:rPr lang="en-US" sz="2400" b="1" kern="1200" dirty="0"/>
          </a:br>
          <a:r>
            <a:rPr lang="en-US" sz="2400" kern="1200" dirty="0"/>
            <a:t>said companies should not exploit the situation</a:t>
          </a:r>
        </a:p>
      </dsp:txBody>
      <dsp:txXfrm>
        <a:off x="7962076" y="1218"/>
        <a:ext cx="3577823" cy="21466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5BD14-7E72-4545-A45D-5EF6BAF90143}">
      <dsp:nvSpPr>
        <dsp:cNvPr id="0" name=""/>
        <dsp:cNvSpPr/>
      </dsp:nvSpPr>
      <dsp:spPr>
        <a:xfrm>
          <a:off x="0" y="1063915"/>
          <a:ext cx="3656049" cy="219362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63% </a:t>
          </a:r>
        </a:p>
        <a:p>
          <a:pPr marL="0" lvl="0" indent="0" algn="ctr" defTabSz="889000">
            <a:lnSpc>
              <a:spcPct val="90000"/>
            </a:lnSpc>
            <a:spcBef>
              <a:spcPct val="0"/>
            </a:spcBef>
            <a:spcAft>
              <a:spcPct val="35000"/>
            </a:spcAft>
            <a:buNone/>
          </a:pPr>
          <a:r>
            <a:rPr lang="en-US" sz="2000" kern="1200" dirty="0"/>
            <a:t>agree that personally relevant content improves how they feel about the brand associated with it</a:t>
          </a:r>
        </a:p>
      </dsp:txBody>
      <dsp:txXfrm>
        <a:off x="0" y="1063915"/>
        <a:ext cx="3656049" cy="2193629"/>
      </dsp:txXfrm>
    </dsp:sp>
    <dsp:sp modelId="{022D2877-E511-4D41-A48C-65424B9A15AD}">
      <dsp:nvSpPr>
        <dsp:cNvPr id="0" name=""/>
        <dsp:cNvSpPr/>
      </dsp:nvSpPr>
      <dsp:spPr>
        <a:xfrm>
          <a:off x="4021654" y="1063915"/>
          <a:ext cx="3656049" cy="219362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58% </a:t>
          </a:r>
        </a:p>
        <a:p>
          <a:pPr marL="0" lvl="0" indent="0" algn="ctr" defTabSz="889000">
            <a:lnSpc>
              <a:spcPct val="90000"/>
            </a:lnSpc>
            <a:spcBef>
              <a:spcPct val="0"/>
            </a:spcBef>
            <a:spcAft>
              <a:spcPct val="35000"/>
            </a:spcAft>
            <a:buNone/>
          </a:pPr>
          <a:r>
            <a:rPr lang="en-US" sz="2000" kern="1200" dirty="0"/>
            <a:t>see brands in a more positive light when they provide content that matches their interests</a:t>
          </a:r>
        </a:p>
      </dsp:txBody>
      <dsp:txXfrm>
        <a:off x="4021654" y="1063915"/>
        <a:ext cx="3656049" cy="2193629"/>
      </dsp:txXfrm>
    </dsp:sp>
    <dsp:sp modelId="{6E1E827A-60E8-4F26-BAA3-67ABBBF746AC}">
      <dsp:nvSpPr>
        <dsp:cNvPr id="0" name=""/>
        <dsp:cNvSpPr/>
      </dsp:nvSpPr>
      <dsp:spPr>
        <a:xfrm>
          <a:off x="8043309" y="1063915"/>
          <a:ext cx="3656049" cy="219362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a:t>
          </a:r>
        </a:p>
        <a:p>
          <a:pPr marL="0" lvl="0" indent="0" algn="ctr" defTabSz="889000">
            <a:lnSpc>
              <a:spcPct val="90000"/>
            </a:lnSpc>
            <a:spcBef>
              <a:spcPct val="0"/>
            </a:spcBef>
            <a:spcAft>
              <a:spcPct val="35000"/>
            </a:spcAft>
            <a:buNone/>
          </a:pPr>
          <a:r>
            <a:rPr lang="en-US" sz="2000" kern="1200" dirty="0"/>
            <a:t>are willing to forgive mistakes if they feel a brand knows them personally</a:t>
          </a:r>
          <a:endParaRPr lang="en-US" sz="2000" b="1" kern="1200" dirty="0"/>
        </a:p>
        <a:p>
          <a:pPr marL="0" lvl="0" indent="0" algn="ctr" defTabSz="889000">
            <a:lnSpc>
              <a:spcPct val="90000"/>
            </a:lnSpc>
            <a:spcBef>
              <a:spcPct val="0"/>
            </a:spcBef>
            <a:spcAft>
              <a:spcPct val="35000"/>
            </a:spcAft>
            <a:buNone/>
          </a:pPr>
          <a:endParaRPr lang="en-US" sz="2000" kern="1200" dirty="0"/>
        </a:p>
      </dsp:txBody>
      <dsp:txXfrm>
        <a:off x="8043309" y="1063915"/>
        <a:ext cx="3656049" cy="2193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5C855-A9A7-4258-8DF4-3DAA5F7CDF18}">
      <dsp:nvSpPr>
        <dsp:cNvPr id="0" name=""/>
        <dsp:cNvSpPr/>
      </dsp:nvSpPr>
      <dsp:spPr>
        <a:xfrm>
          <a:off x="1313" y="0"/>
          <a:ext cx="3415351" cy="5085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Critical</a:t>
          </a:r>
        </a:p>
      </dsp:txBody>
      <dsp:txXfrm>
        <a:off x="1313" y="0"/>
        <a:ext cx="3415351" cy="1525519"/>
      </dsp:txXfrm>
    </dsp:sp>
    <dsp:sp modelId="{B34C0C4A-B155-4D75-ADC4-D15082FFE572}">
      <dsp:nvSpPr>
        <dsp:cNvPr id="0" name=""/>
        <dsp:cNvSpPr/>
      </dsp:nvSpPr>
      <dsp:spPr>
        <a:xfrm>
          <a:off x="342848" y="1525954"/>
          <a:ext cx="2732280" cy="99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Put critical information into people’s hands.</a:t>
          </a:r>
        </a:p>
        <a:p>
          <a:pPr marL="0" lvl="0" indent="0" algn="ctr" defTabSz="622300">
            <a:lnSpc>
              <a:spcPct val="90000"/>
            </a:lnSpc>
            <a:spcBef>
              <a:spcPct val="0"/>
            </a:spcBef>
            <a:spcAft>
              <a:spcPct val="35000"/>
            </a:spcAft>
            <a:buNone/>
          </a:pPr>
          <a:r>
            <a:rPr lang="en-US" sz="1400" kern="1200" dirty="0"/>
            <a:t>Local information, opening times, support available</a:t>
          </a:r>
          <a:endParaRPr lang="en-GB" sz="1400" kern="1200" dirty="0"/>
        </a:p>
      </dsp:txBody>
      <dsp:txXfrm>
        <a:off x="372108" y="1555214"/>
        <a:ext cx="2673760" cy="940491"/>
      </dsp:txXfrm>
    </dsp:sp>
    <dsp:sp modelId="{052BBC2F-DF7A-43F9-927D-C75457EBE583}">
      <dsp:nvSpPr>
        <dsp:cNvPr id="0" name=""/>
        <dsp:cNvSpPr/>
      </dsp:nvSpPr>
      <dsp:spPr>
        <a:xfrm>
          <a:off x="342848" y="2678659"/>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Guide</a:t>
          </a:r>
          <a:r>
            <a:rPr lang="en-GB" sz="1400" kern="1200" baseline="0" dirty="0"/>
            <a:t> people to online support</a:t>
          </a:r>
        </a:p>
        <a:p>
          <a:pPr marL="0" lvl="0" indent="0" algn="ctr" defTabSz="622300">
            <a:lnSpc>
              <a:spcPct val="90000"/>
            </a:lnSpc>
            <a:spcBef>
              <a:spcPct val="0"/>
            </a:spcBef>
            <a:spcAft>
              <a:spcPct val="35000"/>
            </a:spcAft>
            <a:buNone/>
          </a:pPr>
          <a:r>
            <a:rPr lang="en-GB" sz="1400" kern="1200" baseline="0" dirty="0"/>
            <a:t>QR codes, guides for less technical</a:t>
          </a:r>
          <a:endParaRPr lang="en-GB" sz="1400" kern="1200" dirty="0"/>
        </a:p>
      </dsp:txBody>
      <dsp:txXfrm>
        <a:off x="372108" y="2707919"/>
        <a:ext cx="2673760" cy="940491"/>
      </dsp:txXfrm>
    </dsp:sp>
    <dsp:sp modelId="{E143546B-74D6-4DA3-9969-E2E66E969AB9}">
      <dsp:nvSpPr>
        <dsp:cNvPr id="0" name=""/>
        <dsp:cNvSpPr/>
      </dsp:nvSpPr>
      <dsp:spPr>
        <a:xfrm>
          <a:off x="342848" y="3831365"/>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Deliver targeted messages to key audiences</a:t>
          </a:r>
        </a:p>
        <a:p>
          <a:pPr marL="0" lvl="0" indent="0" algn="ctr" defTabSz="622300">
            <a:lnSpc>
              <a:spcPct val="90000"/>
            </a:lnSpc>
            <a:spcBef>
              <a:spcPct val="0"/>
            </a:spcBef>
            <a:spcAft>
              <a:spcPct val="35000"/>
            </a:spcAft>
            <a:buNone/>
          </a:pPr>
          <a:r>
            <a:rPr lang="en-GB" sz="1400" kern="1200" dirty="0"/>
            <a:t>Benefits for loyal customers, using benefits</a:t>
          </a:r>
        </a:p>
      </dsp:txBody>
      <dsp:txXfrm>
        <a:off x="372108" y="3860625"/>
        <a:ext cx="2673760" cy="940491"/>
      </dsp:txXfrm>
    </dsp:sp>
    <dsp:sp modelId="{736D0399-C4DA-4630-8B4D-6F2108A1626B}">
      <dsp:nvSpPr>
        <dsp:cNvPr id="0" name=""/>
        <dsp:cNvSpPr/>
      </dsp:nvSpPr>
      <dsp:spPr>
        <a:xfrm>
          <a:off x="3672815" y="0"/>
          <a:ext cx="3415351" cy="5085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Supportive</a:t>
          </a:r>
        </a:p>
      </dsp:txBody>
      <dsp:txXfrm>
        <a:off x="3672815" y="0"/>
        <a:ext cx="3415351" cy="1525519"/>
      </dsp:txXfrm>
    </dsp:sp>
    <dsp:sp modelId="{0242737B-96C4-426D-A921-20AAFC9F1663}">
      <dsp:nvSpPr>
        <dsp:cNvPr id="0" name=""/>
        <dsp:cNvSpPr/>
      </dsp:nvSpPr>
      <dsp:spPr>
        <a:xfrm>
          <a:off x="4014351" y="1525954"/>
          <a:ext cx="2732280" cy="99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Communicate what has changed and the benefits</a:t>
          </a:r>
        </a:p>
        <a:p>
          <a:pPr marL="0" lvl="0" indent="0" algn="ctr" defTabSz="622300">
            <a:lnSpc>
              <a:spcPct val="90000"/>
            </a:lnSpc>
            <a:spcBef>
              <a:spcPct val="0"/>
            </a:spcBef>
            <a:spcAft>
              <a:spcPct val="35000"/>
            </a:spcAft>
            <a:buNone/>
          </a:pPr>
          <a:r>
            <a:rPr lang="en-US" sz="1400" kern="1200" dirty="0"/>
            <a:t>Still open, extended or adapted offer, how to access </a:t>
          </a:r>
        </a:p>
      </dsp:txBody>
      <dsp:txXfrm>
        <a:off x="4043611" y="1555214"/>
        <a:ext cx="2673760" cy="940491"/>
      </dsp:txXfrm>
    </dsp:sp>
    <dsp:sp modelId="{43B08BFD-4B66-4E6A-BAAD-3DE11079EF2B}">
      <dsp:nvSpPr>
        <dsp:cNvPr id="0" name=""/>
        <dsp:cNvSpPr/>
      </dsp:nvSpPr>
      <dsp:spPr>
        <a:xfrm>
          <a:off x="4014351" y="2678659"/>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Remind lapsed audiences</a:t>
          </a:r>
        </a:p>
        <a:p>
          <a:pPr marL="0" lvl="0" indent="0" algn="ctr" defTabSz="622300">
            <a:lnSpc>
              <a:spcPct val="90000"/>
            </a:lnSpc>
            <a:spcBef>
              <a:spcPct val="0"/>
            </a:spcBef>
            <a:spcAft>
              <a:spcPct val="35000"/>
            </a:spcAft>
            <a:buNone/>
          </a:pPr>
          <a:r>
            <a:rPr lang="en-GB" sz="1400" kern="1200" dirty="0"/>
            <a:t>Update on services, catalogue to engage them.</a:t>
          </a:r>
        </a:p>
      </dsp:txBody>
      <dsp:txXfrm>
        <a:off x="4043611" y="2707919"/>
        <a:ext cx="2673760" cy="940491"/>
      </dsp:txXfrm>
    </dsp:sp>
    <dsp:sp modelId="{75B9E31B-B3ED-4027-A4E7-F3FB3145DEB9}">
      <dsp:nvSpPr>
        <dsp:cNvPr id="0" name=""/>
        <dsp:cNvSpPr/>
      </dsp:nvSpPr>
      <dsp:spPr>
        <a:xfrm>
          <a:off x="4014351" y="3831365"/>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Offer a new reason to consider</a:t>
          </a:r>
        </a:p>
        <a:p>
          <a:pPr marL="0" lvl="0" indent="0" algn="ctr" defTabSz="622300">
            <a:lnSpc>
              <a:spcPct val="90000"/>
            </a:lnSpc>
            <a:spcBef>
              <a:spcPct val="0"/>
            </a:spcBef>
            <a:spcAft>
              <a:spcPct val="35000"/>
            </a:spcAft>
            <a:buNone/>
          </a:pPr>
          <a:r>
            <a:rPr lang="en-GB" sz="1400" kern="1200" dirty="0"/>
            <a:t>Home delivery, online content, why donations are needed now</a:t>
          </a:r>
        </a:p>
      </dsp:txBody>
      <dsp:txXfrm>
        <a:off x="4043611" y="3860625"/>
        <a:ext cx="2673760" cy="940491"/>
      </dsp:txXfrm>
    </dsp:sp>
    <dsp:sp modelId="{BC11C987-F6FA-44E2-812E-50FB9AD431DB}">
      <dsp:nvSpPr>
        <dsp:cNvPr id="0" name=""/>
        <dsp:cNvSpPr/>
      </dsp:nvSpPr>
      <dsp:spPr>
        <a:xfrm>
          <a:off x="7344318" y="0"/>
          <a:ext cx="3415351" cy="50850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On hold</a:t>
          </a:r>
        </a:p>
      </dsp:txBody>
      <dsp:txXfrm>
        <a:off x="7344318" y="0"/>
        <a:ext cx="3415351" cy="1525519"/>
      </dsp:txXfrm>
    </dsp:sp>
    <dsp:sp modelId="{CC584411-5062-4903-89EA-71E5A3A12E68}">
      <dsp:nvSpPr>
        <dsp:cNvPr id="0" name=""/>
        <dsp:cNvSpPr/>
      </dsp:nvSpPr>
      <dsp:spPr>
        <a:xfrm>
          <a:off x="7685853" y="1525954"/>
          <a:ext cx="2732280" cy="999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Customer commitment with an offer for when the crisis is over</a:t>
          </a:r>
        </a:p>
        <a:p>
          <a:pPr marL="0" lvl="0" indent="0" algn="ctr" defTabSz="622300">
            <a:lnSpc>
              <a:spcPct val="90000"/>
            </a:lnSpc>
            <a:spcBef>
              <a:spcPct val="0"/>
            </a:spcBef>
            <a:spcAft>
              <a:spcPct val="35000"/>
            </a:spcAft>
            <a:buNone/>
          </a:pPr>
          <a:r>
            <a:rPr lang="en-GB" sz="1400" kern="1200" dirty="0"/>
            <a:t>Discount voucher, preferential booking, </a:t>
          </a:r>
        </a:p>
      </dsp:txBody>
      <dsp:txXfrm>
        <a:off x="7715113" y="1555214"/>
        <a:ext cx="2673760" cy="940491"/>
      </dsp:txXfrm>
    </dsp:sp>
    <dsp:sp modelId="{15583118-B289-4DBD-A5AE-7369A86E0488}">
      <dsp:nvSpPr>
        <dsp:cNvPr id="0" name=""/>
        <dsp:cNvSpPr/>
      </dsp:nvSpPr>
      <dsp:spPr>
        <a:xfrm>
          <a:off x="7685853" y="2678659"/>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Update on how the brand is responding</a:t>
          </a:r>
        </a:p>
        <a:p>
          <a:pPr marL="0" lvl="0" indent="0" algn="ctr" defTabSz="622300">
            <a:lnSpc>
              <a:spcPct val="90000"/>
            </a:lnSpc>
            <a:spcBef>
              <a:spcPct val="0"/>
            </a:spcBef>
            <a:spcAft>
              <a:spcPct val="35000"/>
            </a:spcAft>
            <a:buNone/>
          </a:pPr>
          <a:r>
            <a:rPr lang="en-GB" sz="1400" kern="1200" dirty="0"/>
            <a:t>Making services available</a:t>
          </a:r>
        </a:p>
      </dsp:txBody>
      <dsp:txXfrm>
        <a:off x="7715113" y="2707919"/>
        <a:ext cx="2673760" cy="940491"/>
      </dsp:txXfrm>
    </dsp:sp>
    <dsp:sp modelId="{802B7699-C711-4197-8E08-B347D7F0169C}">
      <dsp:nvSpPr>
        <dsp:cNvPr id="0" name=""/>
        <dsp:cNvSpPr/>
      </dsp:nvSpPr>
      <dsp:spPr>
        <a:xfrm>
          <a:off x="7685853" y="3831365"/>
          <a:ext cx="2732280" cy="999011"/>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Messages about how you are supporting the community – </a:t>
          </a:r>
          <a:r>
            <a:rPr lang="en-GB" sz="1400" kern="1200" dirty="0" err="1"/>
            <a:t>e.g</a:t>
          </a:r>
          <a:r>
            <a:rPr lang="en-GB" sz="1400" kern="1200" dirty="0"/>
            <a:t> </a:t>
          </a:r>
          <a:r>
            <a:rPr lang="en-GB" sz="1400" kern="1200" dirty="0" err="1"/>
            <a:t>Easyjet</a:t>
          </a:r>
          <a:r>
            <a:rPr lang="en-GB" sz="1400" kern="1200" dirty="0"/>
            <a:t> staff helping at Nightingale Hospital</a:t>
          </a:r>
        </a:p>
      </dsp:txBody>
      <dsp:txXfrm>
        <a:off x="7715113" y="3860625"/>
        <a:ext cx="2673760" cy="940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D1AA3-8DC3-46C4-A563-2D9186A368C4}">
      <dsp:nvSpPr>
        <dsp:cNvPr id="0" name=""/>
        <dsp:cNvSpPr/>
      </dsp:nvSpPr>
      <dsp:spPr>
        <a:xfrm>
          <a:off x="0" y="885390"/>
          <a:ext cx="3362057" cy="20172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You may have acquired new customers</a:t>
          </a:r>
        </a:p>
      </dsp:txBody>
      <dsp:txXfrm>
        <a:off x="0" y="885390"/>
        <a:ext cx="3362057" cy="2017234"/>
      </dsp:txXfrm>
    </dsp:sp>
    <dsp:sp modelId="{76770902-8DC7-4107-AEF8-52B2DF1A2F8D}">
      <dsp:nvSpPr>
        <dsp:cNvPr id="0" name=""/>
        <dsp:cNvSpPr/>
      </dsp:nvSpPr>
      <dsp:spPr>
        <a:xfrm>
          <a:off x="3698263" y="885390"/>
          <a:ext cx="3362057" cy="2017234"/>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You may have lost customers</a:t>
          </a:r>
        </a:p>
      </dsp:txBody>
      <dsp:txXfrm>
        <a:off x="3698263" y="885390"/>
        <a:ext cx="3362057" cy="2017234"/>
      </dsp:txXfrm>
    </dsp:sp>
    <dsp:sp modelId="{A9E05518-E939-4AA5-8519-6DE214F856E8}">
      <dsp:nvSpPr>
        <dsp:cNvPr id="0" name=""/>
        <dsp:cNvSpPr/>
      </dsp:nvSpPr>
      <dsp:spPr>
        <a:xfrm>
          <a:off x="7396526" y="885390"/>
          <a:ext cx="3362057" cy="201723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You may have customers who felt abandoned</a:t>
          </a:r>
        </a:p>
      </dsp:txBody>
      <dsp:txXfrm>
        <a:off x="7396526" y="885390"/>
        <a:ext cx="3362057" cy="20172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47658-38CF-4D28-85B4-38E7D2C3BA95}">
      <dsp:nvSpPr>
        <dsp:cNvPr id="0" name=""/>
        <dsp:cNvSpPr/>
      </dsp:nvSpPr>
      <dsp:spPr>
        <a:xfrm>
          <a:off x="4934" y="0"/>
          <a:ext cx="4746866" cy="47892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Team Expertise</a:t>
          </a:r>
        </a:p>
      </dsp:txBody>
      <dsp:txXfrm>
        <a:off x="4934" y="0"/>
        <a:ext cx="4746866" cy="1436772"/>
      </dsp:txXfrm>
    </dsp:sp>
    <dsp:sp modelId="{8719543E-9260-4FC2-89DF-6D824E4F6C00}">
      <dsp:nvSpPr>
        <dsp:cNvPr id="0" name=""/>
        <dsp:cNvSpPr/>
      </dsp:nvSpPr>
      <dsp:spPr>
        <a:xfrm>
          <a:off x="479621" y="1436889"/>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Media and Communications Planning</a:t>
          </a:r>
        </a:p>
      </dsp:txBody>
      <dsp:txXfrm>
        <a:off x="500056" y="1457324"/>
        <a:ext cx="3756623" cy="656820"/>
      </dsp:txXfrm>
    </dsp:sp>
    <dsp:sp modelId="{9F6D411C-EF6D-44A7-A63A-AABB702D4B9D}">
      <dsp:nvSpPr>
        <dsp:cNvPr id="0" name=""/>
        <dsp:cNvSpPr/>
      </dsp:nvSpPr>
      <dsp:spPr>
        <a:xfrm>
          <a:off x="479621" y="2241916"/>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Data Planning</a:t>
          </a:r>
        </a:p>
      </dsp:txBody>
      <dsp:txXfrm>
        <a:off x="500056" y="2262351"/>
        <a:ext cx="3756623" cy="656820"/>
      </dsp:txXfrm>
    </dsp:sp>
    <dsp:sp modelId="{E0BA9E24-F421-46CB-A766-E379F862F4CB}">
      <dsp:nvSpPr>
        <dsp:cNvPr id="0" name=""/>
        <dsp:cNvSpPr/>
      </dsp:nvSpPr>
      <dsp:spPr>
        <a:xfrm>
          <a:off x="479621" y="3046944"/>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Research and Insight</a:t>
          </a:r>
        </a:p>
      </dsp:txBody>
      <dsp:txXfrm>
        <a:off x="500056" y="3067379"/>
        <a:ext cx="3756623" cy="656820"/>
      </dsp:txXfrm>
    </dsp:sp>
    <dsp:sp modelId="{E6849E26-BDDA-45BC-873E-82B8A9CCEFFA}">
      <dsp:nvSpPr>
        <dsp:cNvPr id="0" name=""/>
        <dsp:cNvSpPr/>
      </dsp:nvSpPr>
      <dsp:spPr>
        <a:xfrm>
          <a:off x="479621" y="3851971"/>
          <a:ext cx="3797493" cy="697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Business development</a:t>
          </a:r>
        </a:p>
      </dsp:txBody>
      <dsp:txXfrm>
        <a:off x="500056" y="3872406"/>
        <a:ext cx="3756623" cy="656820"/>
      </dsp:txXfrm>
    </dsp:sp>
    <dsp:sp modelId="{6B379041-CC11-4738-A800-3076D7D3850D}">
      <dsp:nvSpPr>
        <dsp:cNvPr id="0" name=""/>
        <dsp:cNvSpPr/>
      </dsp:nvSpPr>
      <dsp:spPr>
        <a:xfrm>
          <a:off x="5107816" y="0"/>
          <a:ext cx="4746866" cy="47892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Mail Expertise</a:t>
          </a:r>
          <a:endParaRPr lang="en-US" sz="4400" kern="1200" dirty="0"/>
        </a:p>
      </dsp:txBody>
      <dsp:txXfrm>
        <a:off x="5107816" y="0"/>
        <a:ext cx="4746866" cy="1436772"/>
      </dsp:txXfrm>
    </dsp:sp>
    <dsp:sp modelId="{9822FBF0-9FC5-4C6D-B597-3EC7F16F2D83}">
      <dsp:nvSpPr>
        <dsp:cNvPr id="0" name=""/>
        <dsp:cNvSpPr/>
      </dsp:nvSpPr>
      <dsp:spPr>
        <a:xfrm>
          <a:off x="5582503" y="1437678"/>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err="1"/>
            <a:t>JICMail</a:t>
          </a:r>
          <a:endParaRPr lang="en-US" sz="1700" kern="1200" dirty="0"/>
        </a:p>
      </dsp:txBody>
      <dsp:txXfrm>
        <a:off x="5598731" y="1453906"/>
        <a:ext cx="3765037" cy="521592"/>
      </dsp:txXfrm>
    </dsp:sp>
    <dsp:sp modelId="{CE146C60-7748-4E0C-ADFA-731083ECE746}">
      <dsp:nvSpPr>
        <dsp:cNvPr id="0" name=""/>
        <dsp:cNvSpPr/>
      </dsp:nvSpPr>
      <dsp:spPr>
        <a:xfrm>
          <a:off x="5582503" y="2076964"/>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Market leading bespoke research</a:t>
          </a:r>
        </a:p>
      </dsp:txBody>
      <dsp:txXfrm>
        <a:off x="5598731" y="2093192"/>
        <a:ext cx="3765037" cy="521592"/>
      </dsp:txXfrm>
    </dsp:sp>
    <dsp:sp modelId="{E8DB5546-931C-4308-835A-D53D57687F08}">
      <dsp:nvSpPr>
        <dsp:cNvPr id="0" name=""/>
        <dsp:cNvSpPr/>
      </dsp:nvSpPr>
      <dsp:spPr>
        <a:xfrm>
          <a:off x="5582503" y="2716251"/>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Key industry tools – TGI, WARC, Mintel, Touchpoints</a:t>
          </a:r>
        </a:p>
      </dsp:txBody>
      <dsp:txXfrm>
        <a:off x="5598731" y="2732479"/>
        <a:ext cx="3765037" cy="521592"/>
      </dsp:txXfrm>
    </dsp:sp>
    <dsp:sp modelId="{183F74F9-FF1C-4519-8F66-09DCA01AA40A}">
      <dsp:nvSpPr>
        <dsp:cNvPr id="0" name=""/>
        <dsp:cNvSpPr/>
      </dsp:nvSpPr>
      <dsp:spPr>
        <a:xfrm>
          <a:off x="5582503" y="3355537"/>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Case studies and creative best practice library</a:t>
          </a:r>
        </a:p>
      </dsp:txBody>
      <dsp:txXfrm>
        <a:off x="5598731" y="3371765"/>
        <a:ext cx="3765037" cy="521592"/>
      </dsp:txXfrm>
    </dsp:sp>
    <dsp:sp modelId="{10CA39AC-2857-4D49-A38A-EB8F8C4B5DB7}">
      <dsp:nvSpPr>
        <dsp:cNvPr id="0" name=""/>
        <dsp:cNvSpPr/>
      </dsp:nvSpPr>
      <dsp:spPr>
        <a:xfrm>
          <a:off x="5582503" y="3994824"/>
          <a:ext cx="3797493" cy="5540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Industry partnerships – DMA, IPA, D&amp;AD</a:t>
          </a:r>
        </a:p>
      </dsp:txBody>
      <dsp:txXfrm>
        <a:off x="5598731" y="4011052"/>
        <a:ext cx="3765037" cy="52159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09/04/2020</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09/04/2020</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Kantar ran a theoretical test on an unnamed, but real beer brand. The team found that if the brand cut all its ad spend during the crisis, this would have a 13% impact on sales in the long run and make market share hard to recover. However, a 50% drop in ad spend would result in just a 1% drop in sales.</a:t>
            </a:r>
          </a:p>
          <a:p>
            <a:pPr algn="ctr">
              <a:spcAft>
                <a:spcPts val="0"/>
              </a:spcAft>
            </a:pPr>
            <a:endParaRPr lang="en-GB" sz="1200" dirty="0">
              <a:solidFill>
                <a:srgbClr val="000000"/>
              </a:solidFill>
              <a:ea typeface="Calibri" panose="020F0502020204030204" pitchFamily="34" charset="0"/>
            </a:endParaRPr>
          </a:p>
          <a:p>
            <a:pPr algn="ctr">
              <a:spcAft>
                <a:spcPts val="0"/>
              </a:spcAft>
            </a:pPr>
            <a:endParaRPr lang="en-GB" sz="1200" dirty="0">
              <a:solidFill>
                <a:srgbClr val="000000"/>
              </a:solidFill>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C1A71F-ED3E-4A54-969C-A8BBEECB2EB9}" type="slidenum">
              <a:rPr lang="en-GB" smtClean="0"/>
              <a:t>2</a:t>
            </a:fld>
            <a:endParaRPr lang="en-GB" dirty="0"/>
          </a:p>
        </p:txBody>
      </p:sp>
    </p:spTree>
    <p:extLst>
      <p:ext uri="{BB962C8B-B14F-4D97-AF65-F5344CB8AC3E}">
        <p14:creationId xmlns:p14="http://schemas.microsoft.com/office/powerpoint/2010/main" val="10712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3</a:t>
            </a:fld>
            <a:endParaRPr lang="en-GB" dirty="0"/>
          </a:p>
        </p:txBody>
      </p:sp>
    </p:spTree>
    <p:extLst>
      <p:ext uri="{BB962C8B-B14F-4D97-AF65-F5344CB8AC3E}">
        <p14:creationId xmlns:p14="http://schemas.microsoft.com/office/powerpoint/2010/main" val="245226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59158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US" altLang="en-US" sz="1200" dirty="0">
                <a:solidFill>
                  <a:srgbClr val="1C1C1C"/>
                </a:solidFill>
                <a:latin typeface="freight-text-pro"/>
              </a:rPr>
              <a:t>The research found that cross-media consumption has increased as a result of the outbreak, with out-of-home and cinema being the exceptions.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C1C1C"/>
              </a:solidFill>
              <a:effectLst/>
              <a:latin typeface="freight-text-pro"/>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1C1C1C"/>
              </a:solidFill>
              <a:latin typeface="freight-text-pro"/>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The BBC has become the most-trusted news brand on coronavirus, with 64% of respondents selecting it as a reliable source of information from a list of media brands.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The public-service broadcaster beat Sky News, which was voted for by 29% of participants, followed by </a:t>
            </a:r>
            <a:r>
              <a:rPr kumimoji="0" lang="en-US" altLang="en-US" sz="1200" b="0" i="1" u="none" strike="noStrike" cap="none" normalizeH="0" baseline="0" dirty="0">
                <a:ln>
                  <a:noFill/>
                </a:ln>
                <a:solidFill>
                  <a:srgbClr val="1C1C1C"/>
                </a:solidFill>
                <a:effectLst/>
                <a:latin typeface="freight-text-pro"/>
              </a:rPr>
              <a:t>The Guardian</a:t>
            </a:r>
            <a:r>
              <a:rPr kumimoji="0" lang="en-US" altLang="en-US" sz="1200" b="0" i="0" u="none" strike="noStrike" cap="none" normalizeH="0" baseline="0" dirty="0">
                <a:ln>
                  <a:noFill/>
                </a:ln>
                <a:solidFill>
                  <a:srgbClr val="1C1C1C"/>
                </a:solidFill>
                <a:effectLst/>
                <a:latin typeface="freight-text-pro"/>
              </a:rPr>
              <a:t> (15%), according to research from Havas Media Group.</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The </a:t>
            </a:r>
            <a:r>
              <a:rPr kumimoji="0" lang="en-US" altLang="en-US" sz="1200" b="0" i="1" u="none" strike="noStrike" cap="none" normalizeH="0" baseline="0" dirty="0">
                <a:ln>
                  <a:noFill/>
                </a:ln>
                <a:solidFill>
                  <a:srgbClr val="1C1C1C"/>
                </a:solidFill>
                <a:effectLst/>
                <a:latin typeface="freight-text-pro"/>
              </a:rPr>
              <a:t>Covid-19 Media Behaviours Report</a:t>
            </a:r>
            <a:r>
              <a:rPr kumimoji="0" lang="en-US" altLang="en-US" sz="1200" b="0" i="0" u="none" strike="noStrike" cap="none" normalizeH="0" baseline="0" dirty="0">
                <a:ln>
                  <a:noFill/>
                </a:ln>
                <a:solidFill>
                  <a:srgbClr val="1C1C1C"/>
                </a:solidFill>
                <a:effectLst/>
                <a:latin typeface="freight-text-pro"/>
              </a:rPr>
              <a:t>, which surveyed nearly 1,500 respondents, found that more than half (53%) of Brits are using BBC News more than before Covid-19 hit the UK – more than double the proportion of people for any other channel.</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It is an encouraging trend for traditional media owners, whose perceived veracity has taken a hit due to the spread of fake news across social media.</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Nearly half (48%) of respondents said they were watching more live TV because of the virus, 40% said they were visiting social media sites more and 39% have increased their streaming consumption.</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Younger people are become more engaged with media than before, according to the study. There has been a 60% increase in streaming among people aged 18 to 24 and a 49% increase in live TV viewing.</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News brands are benefiting in particular, with 32% of all consumers saying they are reading online or offline newspaper content more often.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Meanwhile, 29% of 18- to 24-year-olds and 31% of 25- to 34-year-olds say they are consuming more news brands.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Unsurprisingly, social media is also benefiting.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Facebook and WhatsApp are gaining the most – 33% said they are using Facebook more than usual and 28% are spending more time on WhatsApp.</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Havas Media will conduct the survey on an ongoing fortnightly basis to track consumer media behaviour during the crisis.</a:t>
            </a:r>
            <a:endParaRPr kumimoji="0" lang="en-US" altLang="en-US"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C1C1C"/>
                </a:solidFill>
                <a:effectLst/>
                <a:latin typeface="freight-text-pro"/>
              </a:rPr>
              <a:t>Eva Grimmett, Havas Media’s chief strategy officer, said: "This study really highlights the role that trusted, meaningful media play in times of crisis. While most channels have seen an increase in consumption in response to Covid-19, our research reveals a much greater reliance on live TV and a need for trusted news brands such as the BBC. We’re looking forward to seeing how this behaviour develops as the situation evolves in the coming weeks."</a:t>
            </a:r>
            <a:endParaRPr kumimoji="0" lang="en-US" altLang="en-US" sz="1600" b="0" i="0" u="none" strike="noStrike" cap="none" normalizeH="0" baseline="0" dirty="0">
              <a:ln>
                <a:noFill/>
              </a:ln>
              <a:solidFill>
                <a:schemeClr val="tx1"/>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8</a:t>
            </a:fld>
            <a:endParaRPr lang="en-GB" dirty="0"/>
          </a:p>
        </p:txBody>
      </p:sp>
    </p:spTree>
    <p:extLst>
      <p:ext uri="{BB962C8B-B14F-4D97-AF65-F5344CB8AC3E}">
        <p14:creationId xmlns:p14="http://schemas.microsoft.com/office/powerpoint/2010/main" val="201916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Consumers are looking for explicit evidence that brands are supporting staff, the government and consumers. Almost 80% believe employee health should be a key priority for companies, while almost two-thirds believe flexible working should be a priority.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45% of consumers want to see companies putting in place plans to protect the supply of services or products, while more than 40% want to see companies making donations of products, such as hand sanitisers or face masks. </a:t>
            </a:r>
            <a:r>
              <a:rPr lang="en-US" sz="1200" dirty="0">
                <a:solidFill>
                  <a:schemeClr val="bg1"/>
                </a:solidFill>
              </a:rPr>
              <a:t>It’s a very delicate balance at the moment – brands need to be mindful of communicating in a way that supports Government and consumers and is not exploitative.</a:t>
            </a:r>
          </a:p>
          <a:p>
            <a:endParaRPr lang="en-US" sz="1200" dirty="0"/>
          </a:p>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9</a:t>
            </a:fld>
            <a:endParaRPr lang="en-GB" dirty="0"/>
          </a:p>
        </p:txBody>
      </p:sp>
    </p:spTree>
    <p:extLst>
      <p:ext uri="{BB962C8B-B14F-4D97-AF65-F5344CB8AC3E}">
        <p14:creationId xmlns:p14="http://schemas.microsoft.com/office/powerpoint/2010/main" val="2529077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11</a:t>
            </a:fld>
            <a:endParaRPr lang="en-GB" dirty="0"/>
          </a:p>
        </p:txBody>
      </p:sp>
    </p:spTree>
    <p:extLst>
      <p:ext uri="{BB962C8B-B14F-4D97-AF65-F5344CB8AC3E}">
        <p14:creationId xmlns:p14="http://schemas.microsoft.com/office/powerpoint/2010/main" val="256391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C1A71F-ED3E-4A54-969C-A8BBEECB2EB9}" type="slidenum">
              <a:rPr lang="en-GB" smtClean="0"/>
              <a:t>22</a:t>
            </a:fld>
            <a:endParaRPr lang="en-GB"/>
          </a:p>
        </p:txBody>
      </p:sp>
    </p:spTree>
    <p:extLst>
      <p:ext uri="{BB962C8B-B14F-4D97-AF65-F5344CB8AC3E}">
        <p14:creationId xmlns:p14="http://schemas.microsoft.com/office/powerpoint/2010/main" val="213042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C1A71F-ED3E-4A54-969C-A8BBEECB2EB9}" type="slidenum">
              <a:rPr lang="en-GB" smtClean="0"/>
              <a:t>29</a:t>
            </a:fld>
            <a:endParaRPr lang="en-GB"/>
          </a:p>
        </p:txBody>
      </p:sp>
    </p:spTree>
    <p:extLst>
      <p:ext uri="{BB962C8B-B14F-4D97-AF65-F5344CB8AC3E}">
        <p14:creationId xmlns:p14="http://schemas.microsoft.com/office/powerpoint/2010/main" val="315368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9.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8.png"/><Relationship Id="rId5" Type="http://schemas.openxmlformats.org/officeDocument/2006/relationships/image" Target="../media/image5.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6000" y="435600"/>
            <a:ext cx="11140874" cy="2653288"/>
          </a:xfrm>
          <a:prstGeom prst="rect">
            <a:avLst/>
          </a:prstGeom>
        </p:spPr>
        <p:txBody>
          <a:bodyPr lIns="0" tIns="0" rIns="0" bIns="0" anchor="t" anchorCtr="0">
            <a:noAutofit/>
          </a:bodyPr>
          <a:lstStyle>
            <a:lvl1pPr marL="0" indent="0" algn="l" defTabSz="914400" rtl="0" eaLnBrk="1" latinLnBrk="0" hangingPunct="1">
              <a:lnSpc>
                <a:spcPts val="5500"/>
              </a:lnSpc>
              <a:spcBef>
                <a:spcPts val="0"/>
              </a:spcBef>
              <a:buFont typeface="Arial" panose="020B0604020202020204" pitchFamily="34" charset="0"/>
              <a:buNone/>
              <a:defRPr lang="en-US" sz="6000" b="0" kern="1200" cap="all" spc="-100" baseline="0" dirty="0">
                <a:solidFill>
                  <a:schemeClr val="tx1"/>
                </a:solidFill>
                <a:latin typeface="Impact" panose="020B0806030902050204" pitchFamily="34" charset="0"/>
                <a:ea typeface="+mn-ea"/>
                <a:cs typeface="Arial" panose="020B0604020202020204" pitchFamily="34" charset="0"/>
              </a:defRPr>
            </a:lvl1pPr>
          </a:lstStyle>
          <a:p>
            <a:r>
              <a:rPr lang="en-US" dirty="0"/>
              <a:t>MAIN</a:t>
            </a:r>
            <a:br>
              <a:rPr lang="en-US" dirty="0"/>
            </a:br>
            <a:r>
              <a:rPr lang="en-US" dirty="0"/>
              <a:t>TITLE</a:t>
            </a:r>
            <a:br>
              <a:rPr lang="en-US" dirty="0"/>
            </a:br>
            <a:r>
              <a:rPr lang="en-US" dirty="0"/>
              <a:t>OF</a:t>
            </a:r>
            <a:br>
              <a:rPr lang="en-US" dirty="0"/>
            </a:br>
            <a:r>
              <a:rPr lang="en-US" dirty="0"/>
              <a:t>PRESENTATION</a:t>
            </a:r>
          </a:p>
        </p:txBody>
      </p:sp>
      <p:sp>
        <p:nvSpPr>
          <p:cNvPr id="3" name="Subtitle 2"/>
          <p:cNvSpPr>
            <a:spLocks noGrp="1"/>
          </p:cNvSpPr>
          <p:nvPr>
            <p:ph type="subTitle" idx="1" hasCustomPrompt="1"/>
          </p:nvPr>
        </p:nvSpPr>
        <p:spPr>
          <a:xfrm>
            <a:off x="486000" y="3276571"/>
            <a:ext cx="11140874" cy="264956"/>
          </a:xfrm>
          <a:prstGeom prst="rect">
            <a:avLst/>
          </a:prstGeom>
        </p:spPr>
        <p:txBody>
          <a:bodyPr lIns="0" tIns="0" rIns="0" bIns="0">
            <a:normAutofit/>
          </a:bodyPr>
          <a:lstStyle>
            <a:lvl1pPr marL="0" indent="0" algn="l">
              <a:buNone/>
              <a:defRPr lang="en-US" sz="2400" b="0" kern="1200" cap="all" baseline="0" dirty="0">
                <a:solidFill>
                  <a:schemeClr val="bg1">
                    <a:lumMod val="50000"/>
                  </a:schemeClr>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OF PRESENTATION</a:t>
            </a:r>
          </a:p>
        </p:txBody>
      </p:sp>
      <p:pic>
        <p:nvPicPr>
          <p:cNvPr id="23" name="Picture 22">
            <a:extLst>
              <a:ext uri="{FF2B5EF4-FFF2-40B4-BE49-F238E27FC236}">
                <a16:creationId xmlns:a16="http://schemas.microsoft.com/office/drawing/2014/main" id="{E90458C6-54A9-4026-A106-3FEE6133B6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834" y="5573065"/>
            <a:ext cx="2811264" cy="927026"/>
          </a:xfrm>
          <a:prstGeom prst="rect">
            <a:avLst/>
          </a:prstGeom>
        </p:spPr>
      </p:pic>
      <p:grpSp>
        <p:nvGrpSpPr>
          <p:cNvPr id="24" name="Group 23">
            <a:extLst>
              <a:ext uri="{FF2B5EF4-FFF2-40B4-BE49-F238E27FC236}">
                <a16:creationId xmlns:a16="http://schemas.microsoft.com/office/drawing/2014/main" id="{38151B65-A61C-42BB-8472-90070633A07B}"/>
              </a:ext>
            </a:extLst>
          </p:cNvPr>
          <p:cNvGrpSpPr/>
          <p:nvPr userDrawn="1"/>
        </p:nvGrpSpPr>
        <p:grpSpPr>
          <a:xfrm>
            <a:off x="5453443" y="4171098"/>
            <a:ext cx="6173432" cy="2331710"/>
            <a:chOff x="5453443" y="4171098"/>
            <a:chExt cx="6173432" cy="2331710"/>
          </a:xfrm>
        </p:grpSpPr>
        <p:pic>
          <p:nvPicPr>
            <p:cNvPr id="25" name="Picture 24">
              <a:extLst>
                <a:ext uri="{FF2B5EF4-FFF2-40B4-BE49-F238E27FC236}">
                  <a16:creationId xmlns:a16="http://schemas.microsoft.com/office/drawing/2014/main" id="{A98F1E75-A1F5-4FBA-9627-C1342A7A3D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443" y="4864884"/>
              <a:ext cx="6173432" cy="1637924"/>
            </a:xfrm>
            <a:prstGeom prst="rect">
              <a:avLst/>
            </a:prstGeom>
          </p:spPr>
        </p:pic>
        <p:sp>
          <p:nvSpPr>
            <p:cNvPr id="26" name="TextBox 25">
              <a:extLst>
                <a:ext uri="{FF2B5EF4-FFF2-40B4-BE49-F238E27FC236}">
                  <a16:creationId xmlns:a16="http://schemas.microsoft.com/office/drawing/2014/main" id="{E2AF8B31-391F-4CC1-B53B-2D3532A24CBC}"/>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27" name="TextBox 26">
              <a:extLst>
                <a:ext uri="{FF2B5EF4-FFF2-40B4-BE49-F238E27FC236}">
                  <a16:creationId xmlns:a16="http://schemas.microsoft.com/office/drawing/2014/main" id="{D75C8783-2A3D-40BE-BEA5-3EF4CE326EA7}"/>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28" name="TextBox 27">
              <a:extLst>
                <a:ext uri="{FF2B5EF4-FFF2-40B4-BE49-F238E27FC236}">
                  <a16:creationId xmlns:a16="http://schemas.microsoft.com/office/drawing/2014/main" id="{AA9D5926-0D01-41BA-A59B-92BA0715AA8E}"/>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29" name="TextBox 28">
              <a:extLst>
                <a:ext uri="{FF2B5EF4-FFF2-40B4-BE49-F238E27FC236}">
                  <a16:creationId xmlns:a16="http://schemas.microsoft.com/office/drawing/2014/main" id="{D05FF4C4-C320-41EB-8F81-281C1EFF5014}"/>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30" name="TextBox 29">
              <a:extLst>
                <a:ext uri="{FF2B5EF4-FFF2-40B4-BE49-F238E27FC236}">
                  <a16:creationId xmlns:a16="http://schemas.microsoft.com/office/drawing/2014/main" id="{C726E587-6EE3-4761-865A-1E86105099B1}"/>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31" name="Picture 30">
              <a:extLst>
                <a:ext uri="{FF2B5EF4-FFF2-40B4-BE49-F238E27FC236}">
                  <a16:creationId xmlns:a16="http://schemas.microsoft.com/office/drawing/2014/main" id="{830B03D4-314E-451C-8C58-661C2416E9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3781" y="4436807"/>
              <a:ext cx="694129" cy="586289"/>
            </a:xfrm>
            <a:prstGeom prst="rect">
              <a:avLst/>
            </a:prstGeom>
          </p:spPr>
        </p:pic>
        <p:pic>
          <p:nvPicPr>
            <p:cNvPr id="32" name="Picture 31">
              <a:extLst>
                <a:ext uri="{FF2B5EF4-FFF2-40B4-BE49-F238E27FC236}">
                  <a16:creationId xmlns:a16="http://schemas.microsoft.com/office/drawing/2014/main" id="{060160B7-37D5-4B82-9B4F-D9C04E2F8E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427" y="4503751"/>
              <a:ext cx="670202" cy="598510"/>
            </a:xfrm>
            <a:prstGeom prst="rect">
              <a:avLst/>
            </a:prstGeom>
          </p:spPr>
        </p:pic>
        <p:pic>
          <p:nvPicPr>
            <p:cNvPr id="33" name="Picture 32">
              <a:extLst>
                <a:ext uri="{FF2B5EF4-FFF2-40B4-BE49-F238E27FC236}">
                  <a16:creationId xmlns:a16="http://schemas.microsoft.com/office/drawing/2014/main" id="{FFEB6405-E561-4181-8D55-AF91CAACBA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7658" y="4462049"/>
              <a:ext cx="396719" cy="573646"/>
            </a:xfrm>
            <a:prstGeom prst="rect">
              <a:avLst/>
            </a:prstGeom>
          </p:spPr>
        </p:pic>
        <p:pic>
          <p:nvPicPr>
            <p:cNvPr id="34" name="Picture 33">
              <a:extLst>
                <a:ext uri="{FF2B5EF4-FFF2-40B4-BE49-F238E27FC236}">
                  <a16:creationId xmlns:a16="http://schemas.microsoft.com/office/drawing/2014/main" id="{533BCD81-F2E4-4D1C-82E7-12DC9F71B9F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2998" y="4171098"/>
              <a:ext cx="1491140" cy="1055075"/>
            </a:xfrm>
            <a:prstGeom prst="rect">
              <a:avLst/>
            </a:prstGeom>
          </p:spPr>
        </p:pic>
        <p:pic>
          <p:nvPicPr>
            <p:cNvPr id="35" name="Picture 34">
              <a:extLst>
                <a:ext uri="{FF2B5EF4-FFF2-40B4-BE49-F238E27FC236}">
                  <a16:creationId xmlns:a16="http://schemas.microsoft.com/office/drawing/2014/main" id="{89A009A4-5D89-448C-ADAB-4FD0F0E844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87003" y="4438549"/>
              <a:ext cx="413304" cy="590580"/>
            </a:xfrm>
            <a:prstGeom prst="rect">
              <a:avLst/>
            </a:prstGeom>
          </p:spPr>
        </p:pic>
      </p:grpSp>
      <p:sp>
        <p:nvSpPr>
          <p:cNvPr id="38" name="Text Placeholder 37">
            <a:extLst>
              <a:ext uri="{FF2B5EF4-FFF2-40B4-BE49-F238E27FC236}">
                <a16:creationId xmlns:a16="http://schemas.microsoft.com/office/drawing/2014/main" id="{07F2A013-233D-4620-B6AA-A31A571A4FB5}"/>
              </a:ext>
            </a:extLst>
          </p:cNvPr>
          <p:cNvSpPr>
            <a:spLocks noGrp="1"/>
          </p:cNvSpPr>
          <p:nvPr>
            <p:ph type="body" sz="quarter" idx="10" hasCustomPrompt="1"/>
          </p:nvPr>
        </p:nvSpPr>
        <p:spPr>
          <a:xfrm>
            <a:off x="486000" y="3701060"/>
            <a:ext cx="11140874" cy="241784"/>
          </a:xfrm>
          <a:prstGeom prst="rect">
            <a:avLst/>
          </a:prstGeom>
        </p:spPr>
        <p:txBody>
          <a:bodyPr lIns="0" tIns="0" rIns="0" bIns="0">
            <a:normAutofit/>
          </a:bodyPr>
          <a:lstStyle>
            <a:lvl1pPr marL="0" indent="0">
              <a:buNone/>
              <a:defRPr lang="en-GB" sz="2000" b="0" kern="1200" cap="none" baseline="0" dirty="0">
                <a:solidFill>
                  <a:srgbClr val="000000"/>
                </a:solidFill>
                <a:latin typeface="Arial" panose="020B0604020202020204" pitchFamily="34" charset="0"/>
                <a:ea typeface="+mn-ea"/>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6000" y="1800000"/>
            <a:ext cx="11186959"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4038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nly,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TEXT-ONLY SLIDE, 2 COLUMNs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ext Placeholder 8">
            <a:extLst>
              <a:ext uri="{FF2B5EF4-FFF2-40B4-BE49-F238E27FC236}">
                <a16:creationId xmlns:a16="http://schemas.microsoft.com/office/drawing/2014/main" id="{4209B19C-3B4D-4C5F-A42F-D87BBBD96C1D}"/>
              </a:ext>
            </a:extLst>
          </p:cNvPr>
          <p:cNvSpPr>
            <a:spLocks noGrp="1"/>
          </p:cNvSpPr>
          <p:nvPr>
            <p:ph type="body" sz="quarter" idx="13"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103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6095997"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05176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1"/>
            <a:ext cx="5576961" cy="5938922"/>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BIG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9770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igami image on the right (Nelli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84818C-09C3-4C8A-A689-F534070129C6}"/>
              </a:ext>
            </a:extLst>
          </p:cNvPr>
          <p:cNvGrpSpPr/>
          <p:nvPr userDrawn="1"/>
        </p:nvGrpSpPr>
        <p:grpSpPr>
          <a:xfrm>
            <a:off x="5083629" y="1607800"/>
            <a:ext cx="7108371" cy="4054449"/>
            <a:chOff x="5083629" y="1607800"/>
            <a:chExt cx="7108371" cy="4054449"/>
          </a:xfrm>
        </p:grpSpPr>
        <p:pic>
          <p:nvPicPr>
            <p:cNvPr id="6" name="Picture 5">
              <a:extLst>
                <a:ext uri="{FF2B5EF4-FFF2-40B4-BE49-F238E27FC236}">
                  <a16:creationId xmlns:a16="http://schemas.microsoft.com/office/drawing/2014/main" id="{3A5F0411-75A3-4E34-9E1C-0978EEA705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83629" y="1607800"/>
              <a:ext cx="7108371" cy="3963074"/>
            </a:xfrm>
            <a:prstGeom prst="rect">
              <a:avLst/>
            </a:prstGeom>
          </p:spPr>
        </p:pic>
        <p:pic>
          <p:nvPicPr>
            <p:cNvPr id="7" name="Picture 6">
              <a:extLst>
                <a:ext uri="{FF2B5EF4-FFF2-40B4-BE49-F238E27FC236}">
                  <a16:creationId xmlns:a16="http://schemas.microsoft.com/office/drawing/2014/main" id="{52E023C4-CB3E-4491-9375-B9022660C2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98448" y="5428477"/>
              <a:ext cx="2505218" cy="23377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23077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igami image on the right (Hous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8A8099F-68C8-45BE-A330-2A148D280E7B}"/>
              </a:ext>
            </a:extLst>
          </p:cNvPr>
          <p:cNvGrpSpPr/>
          <p:nvPr userDrawn="1"/>
        </p:nvGrpSpPr>
        <p:grpSpPr>
          <a:xfrm>
            <a:off x="6332402" y="1894110"/>
            <a:ext cx="5200385" cy="3875319"/>
            <a:chOff x="6332402" y="1894110"/>
            <a:chExt cx="5200385" cy="3875319"/>
          </a:xfrm>
        </p:grpSpPr>
        <p:pic>
          <p:nvPicPr>
            <p:cNvPr id="8" name="Picture 7">
              <a:extLst>
                <a:ext uri="{FF2B5EF4-FFF2-40B4-BE49-F238E27FC236}">
                  <a16:creationId xmlns:a16="http://schemas.microsoft.com/office/drawing/2014/main" id="{5D3F6516-8B2E-45A3-8883-695DFE1FD2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2402" y="1894110"/>
              <a:ext cx="5200385" cy="3875319"/>
            </a:xfrm>
            <a:prstGeom prst="rect">
              <a:avLst/>
            </a:prstGeom>
          </p:spPr>
        </p:pic>
        <p:pic>
          <p:nvPicPr>
            <p:cNvPr id="10" name="Picture 9">
              <a:extLst>
                <a:ext uri="{FF2B5EF4-FFF2-40B4-BE49-F238E27FC236}">
                  <a16:creationId xmlns:a16="http://schemas.microsoft.com/office/drawing/2014/main" id="{7D52BFDB-0E0C-4B73-8061-18185A8F0E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65415" y="5427067"/>
              <a:ext cx="2819249"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userDrawn="1">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userDrawn="1">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userDrawn="1">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1831908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igami image on the right (Rosetta)">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C9AC9D-83D3-4A14-89ED-D03A1709350B}"/>
              </a:ext>
            </a:extLst>
          </p:cNvPr>
          <p:cNvGrpSpPr/>
          <p:nvPr userDrawn="1"/>
        </p:nvGrpSpPr>
        <p:grpSpPr>
          <a:xfrm>
            <a:off x="6922863" y="1578597"/>
            <a:ext cx="3923233" cy="4084711"/>
            <a:chOff x="6922863" y="1578597"/>
            <a:chExt cx="3923233" cy="4084711"/>
          </a:xfrm>
        </p:grpSpPr>
        <p:pic>
          <p:nvPicPr>
            <p:cNvPr id="7" name="Picture 6">
              <a:extLst>
                <a:ext uri="{FF2B5EF4-FFF2-40B4-BE49-F238E27FC236}">
                  <a16:creationId xmlns:a16="http://schemas.microsoft.com/office/drawing/2014/main" id="{CC3674E4-9697-4D87-830F-0A3084EC621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56673" y="1578597"/>
              <a:ext cx="2928299" cy="4027814"/>
            </a:xfrm>
            <a:prstGeom prst="rect">
              <a:avLst/>
            </a:prstGeom>
          </p:spPr>
        </p:pic>
        <p:pic>
          <p:nvPicPr>
            <p:cNvPr id="11" name="Picture 10">
              <a:extLst>
                <a:ext uri="{FF2B5EF4-FFF2-40B4-BE49-F238E27FC236}">
                  <a16:creationId xmlns:a16="http://schemas.microsoft.com/office/drawing/2014/main" id="{129E45EB-E3DF-4913-8FCC-5E587F000C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22863" y="5427306"/>
              <a:ext cx="3923233"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6965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igami image on the left (Plan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C538A33-A6F6-44EE-8A83-CEF75233BB0D}"/>
              </a:ext>
            </a:extLst>
          </p:cNvPr>
          <p:cNvGrpSpPr/>
          <p:nvPr userDrawn="1"/>
        </p:nvGrpSpPr>
        <p:grpSpPr>
          <a:xfrm>
            <a:off x="-2" y="3167742"/>
            <a:ext cx="7201381" cy="3033924"/>
            <a:chOff x="-2" y="3167742"/>
            <a:chExt cx="7201381" cy="3033924"/>
          </a:xfrm>
        </p:grpSpPr>
        <p:pic>
          <p:nvPicPr>
            <p:cNvPr id="8" name="Picture 7">
              <a:extLst>
                <a:ext uri="{FF2B5EF4-FFF2-40B4-BE49-F238E27FC236}">
                  <a16:creationId xmlns:a16="http://schemas.microsoft.com/office/drawing/2014/main" id="{73DEE513-C349-4D01-99D7-04E4CFCD463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6651"/>
            <a:stretch/>
          </p:blipFill>
          <p:spPr>
            <a:xfrm>
              <a:off x="-2" y="3167742"/>
              <a:ext cx="7201381" cy="3033924"/>
            </a:xfrm>
            <a:prstGeom prst="rect">
              <a:avLst/>
            </a:prstGeom>
          </p:spPr>
        </p:pic>
        <p:pic>
          <p:nvPicPr>
            <p:cNvPr id="7" name="Picture 6">
              <a:extLst>
                <a:ext uri="{FF2B5EF4-FFF2-40B4-BE49-F238E27FC236}">
                  <a16:creationId xmlns:a16="http://schemas.microsoft.com/office/drawing/2014/main" id="{11175412-8F1C-4B8E-A1E7-DF9F9F28BB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99876" y="5427728"/>
              <a:ext cx="301528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711530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igami image on the left (Thumbsup)">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1A2AB-33C0-4475-A8DF-134983A64B17}"/>
              </a:ext>
            </a:extLst>
          </p:cNvPr>
          <p:cNvGrpSpPr/>
          <p:nvPr userDrawn="1"/>
        </p:nvGrpSpPr>
        <p:grpSpPr>
          <a:xfrm>
            <a:off x="1876923" y="1553373"/>
            <a:ext cx="5491726" cy="4110279"/>
            <a:chOff x="1876923" y="1553373"/>
            <a:chExt cx="5491726" cy="4110279"/>
          </a:xfrm>
        </p:grpSpPr>
        <p:pic>
          <p:nvPicPr>
            <p:cNvPr id="12" name="Picture 11">
              <a:extLst>
                <a:ext uri="{FF2B5EF4-FFF2-40B4-BE49-F238E27FC236}">
                  <a16:creationId xmlns:a16="http://schemas.microsoft.com/office/drawing/2014/main" id="{A62452E9-2808-4E6E-A2FE-68F4AA0491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76923" y="1553373"/>
              <a:ext cx="5491726" cy="4027699"/>
            </a:xfrm>
            <a:prstGeom prst="rect">
              <a:avLst/>
            </a:prstGeom>
          </p:spPr>
        </p:pic>
        <p:pic>
          <p:nvPicPr>
            <p:cNvPr id="13" name="Picture 12">
              <a:extLst>
                <a:ext uri="{FF2B5EF4-FFF2-40B4-BE49-F238E27FC236}">
                  <a16:creationId xmlns:a16="http://schemas.microsoft.com/office/drawing/2014/main" id="{2F056565-3DA4-490B-A0B4-DF79A4B3395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65277" y="5427650"/>
              <a:ext cx="1984035" cy="236002"/>
            </a:xfrm>
            <a:prstGeom prst="rect">
              <a:avLst/>
            </a:prstGeom>
          </p:spPr>
        </p:pic>
      </p:gr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ORIGAMI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26353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ular image on th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5916559"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RIGHT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404055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1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ONE HEADER</a:t>
            </a:r>
            <a:br>
              <a:rPr lang="en-US" dirty="0"/>
            </a:br>
            <a:r>
              <a:rPr lang="en-US" dirty="0"/>
              <a:t>GOES HERE</a:t>
            </a:r>
            <a:endParaRPr lang="en-GB" dirty="0"/>
          </a:p>
        </p:txBody>
      </p:sp>
    </p:spTree>
    <p:extLst>
      <p:ext uri="{BB962C8B-B14F-4D97-AF65-F5344CB8AC3E}">
        <p14:creationId xmlns:p14="http://schemas.microsoft.com/office/powerpoint/2010/main" val="3212171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rcular image on the lef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550775"/>
            <a:ext cx="5756400" cy="5756447"/>
          </a:xfrm>
          <a:prstGeom prst="ellipse">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WITH CIRCULAR IMAGE ON THE LEFT</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334894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into quadrant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ECFD3C-C905-437D-9D45-40230FF62858}"/>
              </a:ext>
            </a:extLst>
          </p:cNvPr>
          <p:cNvSpPr>
            <a:spLocks noGrp="1"/>
          </p:cNvSpPr>
          <p:nvPr>
            <p:ph type="pic" sz="quarter" idx="13" hasCustomPrompt="1"/>
          </p:nvPr>
        </p:nvSpPr>
        <p:spPr>
          <a:xfrm>
            <a:off x="486000" y="36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6415200" y="413999"/>
            <a:ext cx="5227199" cy="1044097"/>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SLIDE SPLIT INTO QUADRANTS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6415200" y="1800000"/>
            <a:ext cx="5227200" cy="11628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6" name="Title 1">
            <a:extLst>
              <a:ext uri="{FF2B5EF4-FFF2-40B4-BE49-F238E27FC236}">
                <a16:creationId xmlns:a16="http://schemas.microsoft.com/office/drawing/2014/main" id="{BD23BBCD-93DF-4D55-B641-BDD0DBF63F40}"/>
              </a:ext>
            </a:extLst>
          </p:cNvPr>
          <p:cNvSpPr txBox="1">
            <a:spLocks/>
          </p:cNvSpPr>
          <p:nvPr userDrawn="1"/>
        </p:nvSpPr>
        <p:spPr>
          <a:xfrm>
            <a:off x="486000" y="3759187"/>
            <a:ext cx="5227199" cy="1044097"/>
          </a:xfrm>
          <a:prstGeom prst="rect">
            <a:avLst/>
          </a:prstGeom>
        </p:spPr>
        <p:txBody>
          <a:bodyPr lIns="0" tIns="0" rIns="0" bIns="0"/>
          <a:lstStyle>
            <a:lvl1pPr algn="l" defTabSz="914400" rtl="0" eaLnBrk="1" latinLnBrk="0" hangingPunct="1">
              <a:lnSpc>
                <a:spcPts val="4400"/>
              </a:lnSpc>
              <a:spcBef>
                <a:spcPct val="0"/>
              </a:spcBef>
              <a:buNone/>
              <a:defRPr sz="4800" kern="1200" cap="all" spc="-100" baseline="0">
                <a:solidFill>
                  <a:schemeClr val="tx1"/>
                </a:solidFill>
                <a:latin typeface="Impact" panose="020B0806030902050204" pitchFamily="34" charset="0"/>
                <a:ea typeface="+mj-ea"/>
                <a:cs typeface="+mj-cs"/>
              </a:defRPr>
            </a:lvl1pPr>
          </a:lstStyle>
          <a:p>
            <a:r>
              <a:rPr lang="en-US" dirty="0"/>
              <a:t>SLIDE SPLIT INTO QUADRANTS</a:t>
            </a:r>
            <a:endParaRPr lang="en-GB" dirty="0"/>
          </a:p>
        </p:txBody>
      </p:sp>
      <p:sp>
        <p:nvSpPr>
          <p:cNvPr id="7" name="Text Placeholder 8">
            <a:extLst>
              <a:ext uri="{FF2B5EF4-FFF2-40B4-BE49-F238E27FC236}">
                <a16:creationId xmlns:a16="http://schemas.microsoft.com/office/drawing/2014/main" id="{93AF02D3-C09A-4952-B9F9-C74766EE5F3F}"/>
              </a:ext>
            </a:extLst>
          </p:cNvPr>
          <p:cNvSpPr>
            <a:spLocks noGrp="1"/>
          </p:cNvSpPr>
          <p:nvPr>
            <p:ph type="body" sz="quarter" idx="14" hasCustomPrompt="1"/>
          </p:nvPr>
        </p:nvSpPr>
        <p:spPr>
          <a:xfrm>
            <a:off x="486000" y="5145188"/>
            <a:ext cx="5227200" cy="1163112"/>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8" name="Picture Placeholder 4">
            <a:extLst>
              <a:ext uri="{FF2B5EF4-FFF2-40B4-BE49-F238E27FC236}">
                <a16:creationId xmlns:a16="http://schemas.microsoft.com/office/drawing/2014/main" id="{6D10D08D-9212-413F-B55A-7EEE19CB5D68}"/>
              </a:ext>
            </a:extLst>
          </p:cNvPr>
          <p:cNvSpPr>
            <a:spLocks noGrp="1"/>
          </p:cNvSpPr>
          <p:nvPr>
            <p:ph type="pic" sz="quarter" idx="15" hasCustomPrompt="1"/>
          </p:nvPr>
        </p:nvSpPr>
        <p:spPr>
          <a:xfrm>
            <a:off x="6065438" y="3338300"/>
            <a:ext cx="5576961" cy="2970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Tree>
    <p:extLst>
      <p:ext uri="{BB962C8B-B14F-4D97-AF65-F5344CB8AC3E}">
        <p14:creationId xmlns:p14="http://schemas.microsoft.com/office/powerpoint/2010/main" val="13104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s, 4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4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grpSp>
        <p:nvGrpSpPr>
          <p:cNvPr id="8" name="Group 7">
            <a:extLst>
              <a:ext uri="{FF2B5EF4-FFF2-40B4-BE49-F238E27FC236}">
                <a16:creationId xmlns:a16="http://schemas.microsoft.com/office/drawing/2014/main" id="{8656004D-5436-4455-B927-A519B13974A9}"/>
              </a:ext>
            </a:extLst>
          </p:cNvPr>
          <p:cNvGrpSpPr/>
          <p:nvPr userDrawn="1"/>
        </p:nvGrpSpPr>
        <p:grpSpPr>
          <a:xfrm>
            <a:off x="517200" y="2133599"/>
            <a:ext cx="11154560" cy="2540612"/>
            <a:chOff x="517200" y="2133599"/>
            <a:chExt cx="7364390" cy="1677346"/>
          </a:xfrm>
        </p:grpSpPr>
        <p:sp>
          <p:nvSpPr>
            <p:cNvPr id="10" name="Oval 9">
              <a:extLst>
                <a:ext uri="{FF2B5EF4-FFF2-40B4-BE49-F238E27FC236}">
                  <a16:creationId xmlns:a16="http://schemas.microsoft.com/office/drawing/2014/main" id="{CE91EF7D-A4E0-4EEA-96B2-DAEC83812A67}"/>
                </a:ext>
              </a:extLst>
            </p:cNvPr>
            <p:cNvSpPr/>
            <p:nvPr/>
          </p:nvSpPr>
          <p:spPr>
            <a:xfrm>
              <a:off x="517200" y="2133599"/>
              <a:ext cx="1677332" cy="167734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11" name="Oval 10">
              <a:extLst>
                <a:ext uri="{FF2B5EF4-FFF2-40B4-BE49-F238E27FC236}">
                  <a16:creationId xmlns:a16="http://schemas.microsoft.com/office/drawing/2014/main" id="{3D5BC6FC-14F0-490E-A30A-2F0287711BA1}"/>
                </a:ext>
              </a:extLst>
            </p:cNvPr>
            <p:cNvSpPr/>
            <p:nvPr/>
          </p:nvSpPr>
          <p:spPr>
            <a:xfrm>
              <a:off x="2412886" y="2133599"/>
              <a:ext cx="1677332" cy="167734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12" name="Straight Connector 11">
              <a:extLst>
                <a:ext uri="{FF2B5EF4-FFF2-40B4-BE49-F238E27FC236}">
                  <a16:creationId xmlns:a16="http://schemas.microsoft.com/office/drawing/2014/main" id="{F95F1397-2B5C-4951-968F-8EAFFCFE5542}"/>
                </a:ext>
              </a:extLst>
            </p:cNvPr>
            <p:cNvCxnSpPr>
              <a:cxnSpLocks/>
              <a:stCxn id="10" idx="6"/>
              <a:endCxn id="11" idx="2"/>
            </p:cNvCxnSpPr>
            <p:nvPr/>
          </p:nvCxnSpPr>
          <p:spPr>
            <a:xfrm>
              <a:off x="2194532"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DEE1BE0-DF66-4DF1-BE6C-B90F1DAFA937}"/>
                </a:ext>
              </a:extLst>
            </p:cNvPr>
            <p:cNvSpPr/>
            <p:nvPr/>
          </p:nvSpPr>
          <p:spPr>
            <a:xfrm>
              <a:off x="4308572" y="2133599"/>
              <a:ext cx="1677332" cy="167734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14" name="Oval 13">
              <a:extLst>
                <a:ext uri="{FF2B5EF4-FFF2-40B4-BE49-F238E27FC236}">
                  <a16:creationId xmlns:a16="http://schemas.microsoft.com/office/drawing/2014/main" id="{7A3896B2-38E9-4822-A6AE-D9028CD59B99}"/>
                </a:ext>
              </a:extLst>
            </p:cNvPr>
            <p:cNvSpPr/>
            <p:nvPr/>
          </p:nvSpPr>
          <p:spPr>
            <a:xfrm>
              <a:off x="6204258" y="2133599"/>
              <a:ext cx="1677332" cy="167734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cxnSp>
          <p:nvCxnSpPr>
            <p:cNvPr id="15" name="Straight Connector 14">
              <a:extLst>
                <a:ext uri="{FF2B5EF4-FFF2-40B4-BE49-F238E27FC236}">
                  <a16:creationId xmlns:a16="http://schemas.microsoft.com/office/drawing/2014/main" id="{E60C5844-790D-49F5-94CE-034453C28ACB}"/>
                </a:ext>
              </a:extLst>
            </p:cNvPr>
            <p:cNvCxnSpPr>
              <a:cxnSpLocks/>
              <a:stCxn id="11" idx="6"/>
              <a:endCxn id="13" idx="2"/>
            </p:cNvCxnSpPr>
            <p:nvPr/>
          </p:nvCxnSpPr>
          <p:spPr>
            <a:xfrm>
              <a:off x="4090217"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451404-328B-4494-B5F0-CD9C55CDED32}"/>
                </a:ext>
              </a:extLst>
            </p:cNvPr>
            <p:cNvCxnSpPr>
              <a:cxnSpLocks/>
              <a:stCxn id="14" idx="2"/>
              <a:endCxn id="13" idx="6"/>
            </p:cNvCxnSpPr>
            <p:nvPr/>
          </p:nvCxnSpPr>
          <p:spPr>
            <a:xfrm flipH="1">
              <a:off x="5985903" y="2972272"/>
              <a:ext cx="218354"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7" name="Text Placeholder 4">
            <a:extLst>
              <a:ext uri="{FF2B5EF4-FFF2-40B4-BE49-F238E27FC236}">
                <a16:creationId xmlns:a16="http://schemas.microsoft.com/office/drawing/2014/main" id="{D5756A15-45BB-446F-98D1-BF4CAB7338D0}"/>
              </a:ext>
            </a:extLst>
          </p:cNvPr>
          <p:cNvSpPr>
            <a:spLocks noGrp="1"/>
          </p:cNvSpPr>
          <p:nvPr>
            <p:ph type="body" sz="quarter" idx="13" hasCustomPrompt="1"/>
          </p:nvPr>
        </p:nvSpPr>
        <p:spPr>
          <a:xfrm>
            <a:off x="3388523"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8" name="Text Placeholder 4">
            <a:extLst>
              <a:ext uri="{FF2B5EF4-FFF2-40B4-BE49-F238E27FC236}">
                <a16:creationId xmlns:a16="http://schemas.microsoft.com/office/drawing/2014/main" id="{80B2C248-E395-449F-8152-DEE11DE92E2C}"/>
              </a:ext>
            </a:extLst>
          </p:cNvPr>
          <p:cNvSpPr>
            <a:spLocks noGrp="1"/>
          </p:cNvSpPr>
          <p:nvPr>
            <p:ph type="body" sz="quarter" idx="14" hasCustomPrompt="1"/>
          </p:nvPr>
        </p:nvSpPr>
        <p:spPr>
          <a:xfrm>
            <a:off x="6259844"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19" name="Text Placeholder 4">
            <a:extLst>
              <a:ext uri="{FF2B5EF4-FFF2-40B4-BE49-F238E27FC236}">
                <a16:creationId xmlns:a16="http://schemas.microsoft.com/office/drawing/2014/main" id="{BE5A9591-2097-4FD6-8E33-DA3522A038CE}"/>
              </a:ext>
            </a:extLst>
          </p:cNvPr>
          <p:cNvSpPr>
            <a:spLocks noGrp="1"/>
          </p:cNvSpPr>
          <p:nvPr>
            <p:ph type="body" sz="quarter" idx="15" hasCustomPrompt="1"/>
          </p:nvPr>
        </p:nvSpPr>
        <p:spPr>
          <a:xfrm>
            <a:off x="9131165" y="4921200"/>
            <a:ext cx="2541600" cy="11088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01656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cess, 5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5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20" name="Group 19">
            <a:extLst>
              <a:ext uri="{FF2B5EF4-FFF2-40B4-BE49-F238E27FC236}">
                <a16:creationId xmlns:a16="http://schemas.microsoft.com/office/drawing/2014/main" id="{D5C57C06-78EB-4DC4-A375-D9475DBF3C3E}"/>
              </a:ext>
            </a:extLst>
          </p:cNvPr>
          <p:cNvGrpSpPr/>
          <p:nvPr userDrawn="1"/>
        </p:nvGrpSpPr>
        <p:grpSpPr>
          <a:xfrm>
            <a:off x="517199" y="2133599"/>
            <a:ext cx="11079055" cy="2007217"/>
            <a:chOff x="517199" y="2133599"/>
            <a:chExt cx="11079055" cy="2007217"/>
          </a:xfrm>
        </p:grpSpPr>
        <p:sp>
          <p:nvSpPr>
            <p:cNvPr id="21" name="Oval 20">
              <a:extLst>
                <a:ext uri="{FF2B5EF4-FFF2-40B4-BE49-F238E27FC236}">
                  <a16:creationId xmlns:a16="http://schemas.microsoft.com/office/drawing/2014/main" id="{6A5EB420-135F-405F-A367-F355BC30170F}"/>
                </a:ext>
              </a:extLst>
            </p:cNvPr>
            <p:cNvSpPr/>
            <p:nvPr/>
          </p:nvSpPr>
          <p:spPr>
            <a:xfrm>
              <a:off x="517199" y="2133599"/>
              <a:ext cx="2006814" cy="2006831"/>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22" name="Oval 21">
              <a:extLst>
                <a:ext uri="{FF2B5EF4-FFF2-40B4-BE49-F238E27FC236}">
                  <a16:creationId xmlns:a16="http://schemas.microsoft.com/office/drawing/2014/main" id="{446601A5-15AF-4AC6-92B7-E5CC0746A7B1}"/>
                </a:ext>
              </a:extLst>
            </p:cNvPr>
            <p:cNvSpPr/>
            <p:nvPr/>
          </p:nvSpPr>
          <p:spPr>
            <a:xfrm>
              <a:off x="2785259" y="2133599"/>
              <a:ext cx="2006814" cy="2006831"/>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23" name="Straight Connector 22">
              <a:extLst>
                <a:ext uri="{FF2B5EF4-FFF2-40B4-BE49-F238E27FC236}">
                  <a16:creationId xmlns:a16="http://schemas.microsoft.com/office/drawing/2014/main" id="{A27D4C18-E1CB-4380-9896-81621AD244F6}"/>
                </a:ext>
              </a:extLst>
            </p:cNvPr>
            <p:cNvCxnSpPr>
              <a:cxnSpLocks/>
              <a:stCxn id="21" idx="6"/>
              <a:endCxn id="22" idx="2"/>
            </p:cNvCxnSpPr>
            <p:nvPr/>
          </p:nvCxnSpPr>
          <p:spPr>
            <a:xfrm>
              <a:off x="2524013"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EA468C0B-7A26-4AC6-B704-48B921AE4C83}"/>
                </a:ext>
              </a:extLst>
            </p:cNvPr>
            <p:cNvSpPr/>
            <p:nvPr/>
          </p:nvSpPr>
          <p:spPr>
            <a:xfrm>
              <a:off x="5053319" y="2133599"/>
              <a:ext cx="2006814" cy="2006831"/>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25" name="Oval 24">
              <a:extLst>
                <a:ext uri="{FF2B5EF4-FFF2-40B4-BE49-F238E27FC236}">
                  <a16:creationId xmlns:a16="http://schemas.microsoft.com/office/drawing/2014/main" id="{071C6D7E-E411-4820-A65A-D926C74D5FC1}"/>
                </a:ext>
              </a:extLst>
            </p:cNvPr>
            <p:cNvSpPr/>
            <p:nvPr/>
          </p:nvSpPr>
          <p:spPr>
            <a:xfrm>
              <a:off x="7321379" y="2133599"/>
              <a:ext cx="2006814" cy="2006831"/>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26" name="Oval 25">
              <a:extLst>
                <a:ext uri="{FF2B5EF4-FFF2-40B4-BE49-F238E27FC236}">
                  <a16:creationId xmlns:a16="http://schemas.microsoft.com/office/drawing/2014/main" id="{6D311AEA-A0FD-42B0-AC93-9DC20E479AB2}"/>
                </a:ext>
              </a:extLst>
            </p:cNvPr>
            <p:cNvSpPr/>
            <p:nvPr/>
          </p:nvSpPr>
          <p:spPr>
            <a:xfrm>
              <a:off x="9589440" y="2133985"/>
              <a:ext cx="2006814" cy="2006831"/>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cxnSp>
          <p:nvCxnSpPr>
            <p:cNvPr id="27" name="Straight Connector 26">
              <a:extLst>
                <a:ext uri="{FF2B5EF4-FFF2-40B4-BE49-F238E27FC236}">
                  <a16:creationId xmlns:a16="http://schemas.microsoft.com/office/drawing/2014/main" id="{CFD46A7A-0485-4D34-AC6E-789A2751EFFB}"/>
                </a:ext>
              </a:extLst>
            </p:cNvPr>
            <p:cNvCxnSpPr>
              <a:cxnSpLocks/>
              <a:stCxn id="22" idx="6"/>
              <a:endCxn id="24" idx="2"/>
            </p:cNvCxnSpPr>
            <p:nvPr/>
          </p:nvCxnSpPr>
          <p:spPr>
            <a:xfrm>
              <a:off x="479207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519D1C-2C63-4B28-AA39-204135849FAF}"/>
                </a:ext>
              </a:extLst>
            </p:cNvPr>
            <p:cNvCxnSpPr>
              <a:cxnSpLocks/>
              <a:stCxn id="25" idx="2"/>
              <a:endCxn id="24" idx="6"/>
            </p:cNvCxnSpPr>
            <p:nvPr/>
          </p:nvCxnSpPr>
          <p:spPr>
            <a:xfrm flipH="1">
              <a:off x="7060132" y="3137015"/>
              <a:ext cx="261246"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79B950-4411-47B5-B9E0-A48B2F6E644B}"/>
                </a:ext>
              </a:extLst>
            </p:cNvPr>
            <p:cNvCxnSpPr>
              <a:cxnSpLocks/>
              <a:stCxn id="25" idx="6"/>
              <a:endCxn id="26" idx="2"/>
            </p:cNvCxnSpPr>
            <p:nvPr/>
          </p:nvCxnSpPr>
          <p:spPr>
            <a:xfrm>
              <a:off x="9328193" y="3137015"/>
              <a:ext cx="261246" cy="386"/>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30" name="Text Placeholder 4">
            <a:extLst>
              <a:ext uri="{FF2B5EF4-FFF2-40B4-BE49-F238E27FC236}">
                <a16:creationId xmlns:a16="http://schemas.microsoft.com/office/drawing/2014/main" id="{A69F86F7-4D9D-4530-AAD1-F4B15F13A18E}"/>
              </a:ext>
            </a:extLst>
          </p:cNvPr>
          <p:cNvSpPr>
            <a:spLocks noGrp="1"/>
          </p:cNvSpPr>
          <p:nvPr>
            <p:ph type="body" sz="quarter" idx="13" hasCustomPrompt="1"/>
          </p:nvPr>
        </p:nvSpPr>
        <p:spPr>
          <a:xfrm>
            <a:off x="278525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1" name="Text Placeholder 4">
            <a:extLst>
              <a:ext uri="{FF2B5EF4-FFF2-40B4-BE49-F238E27FC236}">
                <a16:creationId xmlns:a16="http://schemas.microsoft.com/office/drawing/2014/main" id="{287C2629-F4C7-42C4-96FA-A748188B0438}"/>
              </a:ext>
            </a:extLst>
          </p:cNvPr>
          <p:cNvSpPr>
            <a:spLocks noGrp="1"/>
          </p:cNvSpPr>
          <p:nvPr>
            <p:ph type="body" sz="quarter" idx="14" hasCustomPrompt="1"/>
          </p:nvPr>
        </p:nvSpPr>
        <p:spPr>
          <a:xfrm>
            <a:off x="505331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2" name="Text Placeholder 4">
            <a:extLst>
              <a:ext uri="{FF2B5EF4-FFF2-40B4-BE49-F238E27FC236}">
                <a16:creationId xmlns:a16="http://schemas.microsoft.com/office/drawing/2014/main" id="{38C49D70-E15B-464F-A178-A2C049893A07}"/>
              </a:ext>
            </a:extLst>
          </p:cNvPr>
          <p:cNvSpPr>
            <a:spLocks noGrp="1"/>
          </p:cNvSpPr>
          <p:nvPr>
            <p:ph type="body" sz="quarter" idx="15" hasCustomPrompt="1"/>
          </p:nvPr>
        </p:nvSpPr>
        <p:spPr>
          <a:xfrm>
            <a:off x="7321379"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33" name="Text Placeholder 4">
            <a:extLst>
              <a:ext uri="{FF2B5EF4-FFF2-40B4-BE49-F238E27FC236}">
                <a16:creationId xmlns:a16="http://schemas.microsoft.com/office/drawing/2014/main" id="{49589F0B-B756-4934-AD3D-095D4414F6F4}"/>
              </a:ext>
            </a:extLst>
          </p:cNvPr>
          <p:cNvSpPr>
            <a:spLocks noGrp="1"/>
          </p:cNvSpPr>
          <p:nvPr>
            <p:ph type="body" sz="quarter" idx="16" hasCustomPrompt="1"/>
          </p:nvPr>
        </p:nvSpPr>
        <p:spPr>
          <a:xfrm>
            <a:off x="9589438" y="4442400"/>
            <a:ext cx="2006814" cy="1573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2177055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6 st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PROCESS SLIDE, 6 STAGES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5" name="Text Placeholder 4">
            <a:extLst>
              <a:ext uri="{FF2B5EF4-FFF2-40B4-BE49-F238E27FC236}">
                <a16:creationId xmlns:a16="http://schemas.microsoft.com/office/drawing/2014/main" id="{04280D36-E0E5-42F0-97EA-EBA4F47B1548}"/>
              </a:ext>
            </a:extLst>
          </p:cNvPr>
          <p:cNvSpPr>
            <a:spLocks noGrp="1"/>
          </p:cNvSpPr>
          <p:nvPr>
            <p:ph type="body" sz="quarter" idx="12" hasCustomPrompt="1"/>
          </p:nvPr>
        </p:nvSpPr>
        <p:spPr>
          <a:xfrm>
            <a:off x="517199" y="4064400"/>
            <a:ext cx="1677332" cy="1951200"/>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grpSp>
        <p:nvGrpSpPr>
          <p:cNvPr id="34" name="Group 33">
            <a:extLst>
              <a:ext uri="{FF2B5EF4-FFF2-40B4-BE49-F238E27FC236}">
                <a16:creationId xmlns:a16="http://schemas.microsoft.com/office/drawing/2014/main" id="{E8B7CBB7-058A-4E5F-B0DD-66422952CFBC}"/>
              </a:ext>
            </a:extLst>
          </p:cNvPr>
          <p:cNvGrpSpPr/>
          <p:nvPr userDrawn="1"/>
        </p:nvGrpSpPr>
        <p:grpSpPr>
          <a:xfrm>
            <a:off x="517200" y="2133599"/>
            <a:ext cx="11155761" cy="1677669"/>
            <a:chOff x="517200" y="4528457"/>
            <a:chExt cx="11830291" cy="1779109"/>
          </a:xfrm>
        </p:grpSpPr>
        <p:sp>
          <p:nvSpPr>
            <p:cNvPr id="35" name="Oval 34">
              <a:extLst>
                <a:ext uri="{FF2B5EF4-FFF2-40B4-BE49-F238E27FC236}">
                  <a16:creationId xmlns:a16="http://schemas.microsoft.com/office/drawing/2014/main" id="{433C63F1-8B06-4E12-A392-911E3FAC2181}"/>
                </a:ext>
              </a:extLst>
            </p:cNvPr>
            <p:cNvSpPr/>
            <p:nvPr/>
          </p:nvSpPr>
          <p:spPr>
            <a:xfrm>
              <a:off x="517200" y="4528457"/>
              <a:ext cx="1778751" cy="1778766"/>
            </a:xfrm>
            <a:prstGeom prst="ellipse">
              <a:avLst/>
            </a:prstGeom>
            <a:solidFill>
              <a:srgbClr val="E2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Impact" panose="020B0806030902050204" pitchFamily="34" charset="0"/>
                </a:rPr>
                <a:t>1</a:t>
              </a:r>
            </a:p>
          </p:txBody>
        </p:sp>
        <p:sp>
          <p:nvSpPr>
            <p:cNvPr id="36" name="Oval 35">
              <a:extLst>
                <a:ext uri="{FF2B5EF4-FFF2-40B4-BE49-F238E27FC236}">
                  <a16:creationId xmlns:a16="http://schemas.microsoft.com/office/drawing/2014/main" id="{D67F2214-ACCD-497E-B836-4D7A2361E266}"/>
                </a:ext>
              </a:extLst>
            </p:cNvPr>
            <p:cNvSpPr/>
            <p:nvPr/>
          </p:nvSpPr>
          <p:spPr>
            <a:xfrm>
              <a:off x="2527508" y="4528457"/>
              <a:ext cx="1778751" cy="1778766"/>
            </a:xfrm>
            <a:prstGeom prst="ellipse">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2</a:t>
              </a:r>
            </a:p>
          </p:txBody>
        </p:sp>
        <p:cxnSp>
          <p:nvCxnSpPr>
            <p:cNvPr id="37" name="Straight Connector 36">
              <a:extLst>
                <a:ext uri="{FF2B5EF4-FFF2-40B4-BE49-F238E27FC236}">
                  <a16:creationId xmlns:a16="http://schemas.microsoft.com/office/drawing/2014/main" id="{FA675227-CE22-433A-BD43-2C62A112368C}"/>
                </a:ext>
              </a:extLst>
            </p:cNvPr>
            <p:cNvCxnSpPr>
              <a:cxnSpLocks/>
              <a:stCxn id="35" idx="6"/>
              <a:endCxn id="36" idx="2"/>
            </p:cNvCxnSpPr>
            <p:nvPr/>
          </p:nvCxnSpPr>
          <p:spPr>
            <a:xfrm>
              <a:off x="2295951"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3CB35177-E0FD-43AF-A546-CC4EC571D76D}"/>
                </a:ext>
              </a:extLst>
            </p:cNvPr>
            <p:cNvSpPr/>
            <p:nvPr/>
          </p:nvSpPr>
          <p:spPr>
            <a:xfrm>
              <a:off x="4537816" y="4528457"/>
              <a:ext cx="1778751" cy="1778766"/>
            </a:xfrm>
            <a:prstGeom prst="ellipse">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3</a:t>
              </a:r>
            </a:p>
          </p:txBody>
        </p:sp>
        <p:sp>
          <p:nvSpPr>
            <p:cNvPr id="39" name="Oval 38">
              <a:extLst>
                <a:ext uri="{FF2B5EF4-FFF2-40B4-BE49-F238E27FC236}">
                  <a16:creationId xmlns:a16="http://schemas.microsoft.com/office/drawing/2014/main" id="{E66CEFD8-05F1-454F-BC5E-CE0E61B12C6D}"/>
                </a:ext>
              </a:extLst>
            </p:cNvPr>
            <p:cNvSpPr/>
            <p:nvPr/>
          </p:nvSpPr>
          <p:spPr>
            <a:xfrm>
              <a:off x="6548124" y="4528457"/>
              <a:ext cx="1778751" cy="1778766"/>
            </a:xfrm>
            <a:prstGeom prst="ellipse">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4</a:t>
              </a:r>
            </a:p>
          </p:txBody>
        </p:sp>
        <p:sp>
          <p:nvSpPr>
            <p:cNvPr id="40" name="Oval 39">
              <a:extLst>
                <a:ext uri="{FF2B5EF4-FFF2-40B4-BE49-F238E27FC236}">
                  <a16:creationId xmlns:a16="http://schemas.microsoft.com/office/drawing/2014/main" id="{0E0B767D-9002-4227-9A8F-84178CC81B89}"/>
                </a:ext>
              </a:extLst>
            </p:cNvPr>
            <p:cNvSpPr/>
            <p:nvPr/>
          </p:nvSpPr>
          <p:spPr>
            <a:xfrm>
              <a:off x="8558432" y="4528800"/>
              <a:ext cx="1778751" cy="1778766"/>
            </a:xfrm>
            <a:prstGeom prst="ellipse">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5</a:t>
              </a:r>
            </a:p>
          </p:txBody>
        </p:sp>
        <p:sp>
          <p:nvSpPr>
            <p:cNvPr id="41" name="Oval 40">
              <a:extLst>
                <a:ext uri="{FF2B5EF4-FFF2-40B4-BE49-F238E27FC236}">
                  <a16:creationId xmlns:a16="http://schemas.microsoft.com/office/drawing/2014/main" id="{036641D3-C5E7-4C61-9C64-821FEBC1AB16}"/>
                </a:ext>
              </a:extLst>
            </p:cNvPr>
            <p:cNvSpPr/>
            <p:nvPr/>
          </p:nvSpPr>
          <p:spPr>
            <a:xfrm>
              <a:off x="10568740" y="4528800"/>
              <a:ext cx="1778751" cy="1778766"/>
            </a:xfrm>
            <a:prstGeom prst="ellipse">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latin typeface="Impact" panose="020B0806030902050204" pitchFamily="34" charset="0"/>
                </a:rPr>
                <a:t>6</a:t>
              </a:r>
            </a:p>
          </p:txBody>
        </p:sp>
        <p:cxnSp>
          <p:nvCxnSpPr>
            <p:cNvPr id="42" name="Straight Connector 41">
              <a:extLst>
                <a:ext uri="{FF2B5EF4-FFF2-40B4-BE49-F238E27FC236}">
                  <a16:creationId xmlns:a16="http://schemas.microsoft.com/office/drawing/2014/main" id="{FCA160D7-F6CA-4244-80C3-1222455C17A1}"/>
                </a:ext>
              </a:extLst>
            </p:cNvPr>
            <p:cNvCxnSpPr>
              <a:cxnSpLocks/>
              <a:stCxn id="36" idx="6"/>
              <a:endCxn id="38" idx="2"/>
            </p:cNvCxnSpPr>
            <p:nvPr/>
          </p:nvCxnSpPr>
          <p:spPr>
            <a:xfrm>
              <a:off x="4306259"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02CED40-82F7-4F23-893C-9DF35C6092BE}"/>
                </a:ext>
              </a:extLst>
            </p:cNvPr>
            <p:cNvCxnSpPr>
              <a:cxnSpLocks/>
              <a:stCxn id="39" idx="2"/>
              <a:endCxn id="38" idx="6"/>
            </p:cNvCxnSpPr>
            <p:nvPr/>
          </p:nvCxnSpPr>
          <p:spPr>
            <a:xfrm flipH="1">
              <a:off x="6316567" y="5417840"/>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C803221-695A-4D54-83CD-1095D4FE38B4}"/>
                </a:ext>
              </a:extLst>
            </p:cNvPr>
            <p:cNvCxnSpPr>
              <a:cxnSpLocks/>
              <a:stCxn id="39" idx="6"/>
              <a:endCxn id="40" idx="2"/>
            </p:cNvCxnSpPr>
            <p:nvPr/>
          </p:nvCxnSpPr>
          <p:spPr>
            <a:xfrm>
              <a:off x="8326875" y="5417840"/>
              <a:ext cx="231557" cy="343"/>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966ACFF-CB1B-4AC2-9113-71A407DD39AD}"/>
                </a:ext>
              </a:extLst>
            </p:cNvPr>
            <p:cNvCxnSpPr>
              <a:stCxn id="41" idx="2"/>
              <a:endCxn id="40" idx="6"/>
            </p:cNvCxnSpPr>
            <p:nvPr/>
          </p:nvCxnSpPr>
          <p:spPr>
            <a:xfrm flipH="1">
              <a:off x="10337183" y="5418183"/>
              <a:ext cx="231557" cy="0"/>
            </a:xfrm>
            <a:prstGeom prst="line">
              <a:avLst/>
            </a:prstGeom>
            <a:ln w="38100">
              <a:solidFill>
                <a:srgbClr val="1D1E1C"/>
              </a:solidFill>
            </a:ln>
          </p:spPr>
          <p:style>
            <a:lnRef idx="1">
              <a:schemeClr val="accent1"/>
            </a:lnRef>
            <a:fillRef idx="0">
              <a:schemeClr val="accent1"/>
            </a:fillRef>
            <a:effectRef idx="0">
              <a:schemeClr val="accent1"/>
            </a:effectRef>
            <a:fontRef idx="minor">
              <a:schemeClr val="tx1"/>
            </a:fontRef>
          </p:style>
        </p:cxnSp>
      </p:grpSp>
      <p:sp>
        <p:nvSpPr>
          <p:cNvPr id="46" name="Text Placeholder 4">
            <a:extLst>
              <a:ext uri="{FF2B5EF4-FFF2-40B4-BE49-F238E27FC236}">
                <a16:creationId xmlns:a16="http://schemas.microsoft.com/office/drawing/2014/main" id="{BE182D15-B709-4A24-966C-58B83AB3BC99}"/>
              </a:ext>
            </a:extLst>
          </p:cNvPr>
          <p:cNvSpPr>
            <a:spLocks noGrp="1"/>
          </p:cNvSpPr>
          <p:nvPr>
            <p:ph type="body" sz="quarter" idx="13" hasCustomPrompt="1"/>
          </p:nvPr>
        </p:nvSpPr>
        <p:spPr>
          <a:xfrm>
            <a:off x="2412885" y="4064399"/>
            <a:ext cx="1677332" cy="1951187"/>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7" name="Text Placeholder 4">
            <a:extLst>
              <a:ext uri="{FF2B5EF4-FFF2-40B4-BE49-F238E27FC236}">
                <a16:creationId xmlns:a16="http://schemas.microsoft.com/office/drawing/2014/main" id="{B24883C9-E39D-473F-A0CD-02DCCDE797C2}"/>
              </a:ext>
            </a:extLst>
          </p:cNvPr>
          <p:cNvSpPr>
            <a:spLocks noGrp="1"/>
          </p:cNvSpPr>
          <p:nvPr>
            <p:ph type="body" sz="quarter" idx="14" hasCustomPrompt="1"/>
          </p:nvPr>
        </p:nvSpPr>
        <p:spPr>
          <a:xfrm>
            <a:off x="4308571" y="4064399"/>
            <a:ext cx="1677332" cy="1951173"/>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8" name="Text Placeholder 4">
            <a:extLst>
              <a:ext uri="{FF2B5EF4-FFF2-40B4-BE49-F238E27FC236}">
                <a16:creationId xmlns:a16="http://schemas.microsoft.com/office/drawing/2014/main" id="{CD07C235-F5E7-4316-BA5E-8A7CCA0C890F}"/>
              </a:ext>
            </a:extLst>
          </p:cNvPr>
          <p:cNvSpPr>
            <a:spLocks noGrp="1"/>
          </p:cNvSpPr>
          <p:nvPr>
            <p:ph type="body" sz="quarter" idx="15" hasCustomPrompt="1"/>
          </p:nvPr>
        </p:nvSpPr>
        <p:spPr>
          <a:xfrm>
            <a:off x="6204257" y="4064399"/>
            <a:ext cx="1677332" cy="1951165"/>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49" name="Text Placeholder 4">
            <a:extLst>
              <a:ext uri="{FF2B5EF4-FFF2-40B4-BE49-F238E27FC236}">
                <a16:creationId xmlns:a16="http://schemas.microsoft.com/office/drawing/2014/main" id="{0FC7E0E2-C44D-4D02-AF99-39D08CBBDEE5}"/>
              </a:ext>
            </a:extLst>
          </p:cNvPr>
          <p:cNvSpPr>
            <a:spLocks noGrp="1"/>
          </p:cNvSpPr>
          <p:nvPr>
            <p:ph type="body" sz="quarter" idx="16" hasCustomPrompt="1"/>
          </p:nvPr>
        </p:nvSpPr>
        <p:spPr>
          <a:xfrm>
            <a:off x="8099944"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
        <p:nvSpPr>
          <p:cNvPr id="50" name="Text Placeholder 4">
            <a:extLst>
              <a:ext uri="{FF2B5EF4-FFF2-40B4-BE49-F238E27FC236}">
                <a16:creationId xmlns:a16="http://schemas.microsoft.com/office/drawing/2014/main" id="{9A64C86C-7CEA-4EE1-B5A6-3F4F9CA2EEDB}"/>
              </a:ext>
            </a:extLst>
          </p:cNvPr>
          <p:cNvSpPr>
            <a:spLocks noGrp="1"/>
          </p:cNvSpPr>
          <p:nvPr>
            <p:ph type="body" sz="quarter" idx="17" hasCustomPrompt="1"/>
          </p:nvPr>
        </p:nvSpPr>
        <p:spPr>
          <a:xfrm>
            <a:off x="9995629" y="4064400"/>
            <a:ext cx="1677332" cy="1951164"/>
          </a:xfrm>
          <a:prstGeom prst="rect">
            <a:avLst/>
          </a:prstGeom>
        </p:spPr>
        <p:txBody>
          <a:bodyPr lIns="0" tIns="0" rIns="0" bIns="0"/>
          <a:lstStyle>
            <a:lvl1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1pPr>
            <a:lvl2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2pPr>
            <a:lvl3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3pPr>
            <a:lvl4pPr marL="0" indent="0" algn="ctr" defTabSz="914400" rtl="0" eaLnBrk="1" latinLnBrk="0" hangingPunct="1">
              <a:lnSpc>
                <a:spcPct val="100000"/>
              </a:lnSpc>
              <a:spcBef>
                <a:spcPts val="0"/>
              </a:spcBef>
              <a:buFont typeface="Arial" panose="020B0604020202020204" pitchFamily="34" charset="0"/>
              <a:buNone/>
              <a:defRPr lang="en-US" sz="1800" b="0" kern="1200" cap="none" baseline="0" dirty="0" smtClean="0">
                <a:solidFill>
                  <a:schemeClr val="tx1"/>
                </a:solidFill>
                <a:latin typeface="Arial" panose="020B0604020202020204" pitchFamily="34" charset="0"/>
                <a:ea typeface="+mn-ea"/>
                <a:cs typeface="Arial" panose="020B0604020202020204" pitchFamily="34" charset="0"/>
              </a:defRPr>
            </a:lvl4pPr>
            <a:lvl5pPr marL="0" indent="0" algn="ctr" defTabSz="914400" rtl="0" eaLnBrk="1" latinLnBrk="0" hangingPunct="1">
              <a:lnSpc>
                <a:spcPct val="100000"/>
              </a:lnSpc>
              <a:spcBef>
                <a:spcPts val="0"/>
              </a:spcBef>
              <a:buFont typeface="Arial" panose="020B0604020202020204" pitchFamily="34" charset="0"/>
              <a:buNone/>
              <a:defRPr lang="en-GB" sz="1800" b="0" kern="1200" cap="none" baseline="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add text</a:t>
            </a:r>
            <a:endParaRPr lang="en-GB" dirty="0"/>
          </a:p>
        </p:txBody>
      </p:sp>
    </p:spTree>
    <p:extLst>
      <p:ext uri="{BB962C8B-B14F-4D97-AF65-F5344CB8AC3E}">
        <p14:creationId xmlns:p14="http://schemas.microsoft.com/office/powerpoint/2010/main" val="4231448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table">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5" y="1800000"/>
            <a:ext cx="6904144"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a:t>
            </a:r>
            <a:r>
              <a:rPr lang="en-US" dirty="0" err="1"/>
              <a:t>tABLE</a:t>
            </a:r>
            <a:r>
              <a:rPr lang="en-US" dirty="0"/>
              <a: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85999" y="1800000"/>
            <a:ext cx="11156400" cy="4513714"/>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TABLE-ONLY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5" y="1800001"/>
            <a:ext cx="6904144"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55440" y="1800001"/>
            <a:ext cx="11186959"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CHART-ONLY SLIDE</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chart -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38457" y="1800001"/>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2" name="Title 1">
            <a:extLst>
              <a:ext uri="{FF2B5EF4-FFF2-40B4-BE49-F238E27FC236}">
                <a16:creationId xmlns:a16="http://schemas.microsoft.com/office/drawing/2014/main" id="{3347AE59-3F0C-4D57-902B-123F3C22D6A9}"/>
              </a:ext>
            </a:extLst>
          </p:cNvPr>
          <p:cNvSpPr>
            <a:spLocks noGrp="1"/>
          </p:cNvSpPr>
          <p:nvPr>
            <p:ph type="title" hasCustomPrompt="1"/>
          </p:nvPr>
        </p:nvSpPr>
        <p:spPr>
          <a:xfrm>
            <a:off x="486000" y="414000"/>
            <a:ext cx="11156400" cy="475686"/>
          </a:xfrm>
          <a:prstGeom prst="rect">
            <a:avLst/>
          </a:prstGeom>
        </p:spPr>
        <p:txBody>
          <a:bodyPr lIns="0" tIns="0" rIns="0" bIns="0"/>
          <a:lstStyle>
            <a:lvl1pPr>
              <a:lnSpc>
                <a:spcPts val="4400"/>
              </a:lnSpc>
              <a:defRPr sz="4800" cap="all" spc="-100" baseline="0">
                <a:latin typeface="Impact" panose="020B0806030902050204" pitchFamily="34" charset="0"/>
              </a:defRPr>
            </a:lvl1pPr>
          </a:lstStyle>
          <a:p>
            <a:r>
              <a:rPr lang="en-US" dirty="0"/>
              <a:t>TEXT/CHART SLIDE – 2 CHARTS</a:t>
            </a:r>
            <a:endParaRPr lang="en-GB"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7" name="Text Placeholder 6">
            <a:extLst>
              <a:ext uri="{FF2B5EF4-FFF2-40B4-BE49-F238E27FC236}">
                <a16:creationId xmlns:a16="http://schemas.microsoft.com/office/drawing/2014/main" id="{ED4B71E2-90C4-4B8C-8F73-BD550FDCB04E}"/>
              </a:ext>
            </a:extLst>
          </p:cNvPr>
          <p:cNvSpPr>
            <a:spLocks noGrp="1"/>
          </p:cNvSpPr>
          <p:nvPr>
            <p:ph type="body" sz="quarter" idx="11" hasCustomPrompt="1"/>
          </p:nvPr>
        </p:nvSpPr>
        <p:spPr>
          <a:xfrm>
            <a:off x="486000" y="993160"/>
            <a:ext cx="11186959" cy="267229"/>
          </a:xfrm>
          <a:prstGeom prst="rect">
            <a:avLst/>
          </a:prstGeom>
        </p:spPr>
        <p:txBody>
          <a:bodyPr lIns="0" tIns="0" rIns="0" bIns="0"/>
          <a:lstStyle>
            <a:lvl1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9" name="Text Placeholder 8">
            <a:extLst>
              <a:ext uri="{FF2B5EF4-FFF2-40B4-BE49-F238E27FC236}">
                <a16:creationId xmlns:a16="http://schemas.microsoft.com/office/drawing/2014/main" id="{76ED4F7F-804D-4D2A-B56F-73FBA603CBAD}"/>
              </a:ext>
            </a:extLst>
          </p:cNvPr>
          <p:cNvSpPr>
            <a:spLocks noGrp="1"/>
          </p:cNvSpPr>
          <p:nvPr>
            <p:ph type="body" sz="quarter" idx="12" hasCustomPrompt="1"/>
          </p:nvPr>
        </p:nvSpPr>
        <p:spPr>
          <a:xfrm>
            <a:off x="485999" y="1800000"/>
            <a:ext cx="3906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stStyle>
          <a:p>
            <a:pPr lvl="0"/>
            <a:r>
              <a:rPr lang="en-US" dirty="0"/>
              <a:t>Bullet</a:t>
            </a:r>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800000"/>
            <a:ext cx="3303941" cy="451371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Tree>
    <p:extLst>
      <p:ext uri="{BB962C8B-B14F-4D97-AF65-F5344CB8AC3E}">
        <p14:creationId xmlns:p14="http://schemas.microsoft.com/office/powerpoint/2010/main" val="38759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2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1BA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TWO HEADER</a:t>
            </a:r>
            <a:br>
              <a:rPr lang="en-US" dirty="0"/>
            </a:br>
            <a:r>
              <a:rPr lang="en-US" dirty="0"/>
              <a:t>GOES HERE</a:t>
            </a:r>
            <a:endParaRPr lang="en-GB" dirty="0"/>
          </a:p>
        </p:txBody>
      </p:sp>
    </p:spTree>
    <p:extLst>
      <p:ext uri="{BB962C8B-B14F-4D97-AF65-F5344CB8AC3E}">
        <p14:creationId xmlns:p14="http://schemas.microsoft.com/office/powerpoint/2010/main" val="3755268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sting impression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FFB7716A-6D5F-49EA-83D8-562E0EB156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36148" y="3282444"/>
            <a:ext cx="9719703" cy="3128114"/>
          </a:xfrm>
          <a:prstGeom prst="rect">
            <a:avLst/>
          </a:prstGeom>
        </p:spPr>
      </p:pic>
      <p:sp>
        <p:nvSpPr>
          <p:cNvPr id="10" name="Text Placeholder 16">
            <a:extLst>
              <a:ext uri="{FF2B5EF4-FFF2-40B4-BE49-F238E27FC236}">
                <a16:creationId xmlns:a16="http://schemas.microsoft.com/office/drawing/2014/main" id="{6F934087-BA50-49BF-AC9D-A820947AE020}"/>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
        <p:nvSpPr>
          <p:cNvPr id="13" name="TextBox 12">
            <a:extLst>
              <a:ext uri="{FF2B5EF4-FFF2-40B4-BE49-F238E27FC236}">
                <a16:creationId xmlns:a16="http://schemas.microsoft.com/office/drawing/2014/main" id="{B4FD7308-352D-4790-A373-B143E8AC15BB}"/>
              </a:ext>
            </a:extLst>
          </p:cNvPr>
          <p:cNvSpPr txBox="1"/>
          <p:nvPr userDrawn="1"/>
        </p:nvSpPr>
        <p:spPr>
          <a:xfrm>
            <a:off x="1236149" y="3575606"/>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49%</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MORE MEMORABLE</a:t>
            </a:r>
          </a:p>
          <a:p>
            <a:pPr algn="ctr">
              <a:spcBef>
                <a:spcPts val="0"/>
              </a:spcBef>
            </a:pPr>
            <a:r>
              <a:rPr lang="en-US" sz="700" b="1" dirty="0">
                <a:latin typeface="Arial" panose="020B0604020202020204" pitchFamily="34" charset="0"/>
                <a:cs typeface="Arial" panose="020B0604020202020204" pitchFamily="34" charset="0"/>
              </a:rPr>
              <a:t>Mail has a more powerful impact on long-term memory encoding</a:t>
            </a:r>
          </a:p>
          <a:p>
            <a:pPr algn="ctr">
              <a:spcBef>
                <a:spcPts val="0"/>
              </a:spcBef>
            </a:pPr>
            <a:r>
              <a:rPr lang="en-US" sz="700" b="1" dirty="0">
                <a:latin typeface="Arial" panose="020B0604020202020204" pitchFamily="34" charset="0"/>
                <a:cs typeface="Arial" panose="020B0604020202020204" pitchFamily="34" charset="0"/>
              </a:rPr>
              <a:t>+49% stronger than email.*</a:t>
            </a: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65%</a:t>
            </a:r>
          </a:p>
          <a:p>
            <a:pPr algn="ctr">
              <a:lnSpc>
                <a:spcPts val="1000"/>
              </a:lnSpc>
              <a:spcBef>
                <a:spcPts val="0"/>
              </a:spcBef>
            </a:pPr>
            <a:r>
              <a:rPr lang="en-US" sz="1050" dirty="0">
                <a:solidFill>
                  <a:schemeClr val="bg1"/>
                </a:solidFill>
                <a:latin typeface="Impact" panose="020B0806030902050204" pitchFamily="34" charset="0"/>
              </a:rPr>
              <a:t>FULL ATTENTION</a:t>
            </a:r>
          </a:p>
          <a:p>
            <a:pPr algn="ctr">
              <a:spcBef>
                <a:spcPts val="0"/>
              </a:spcBef>
            </a:pPr>
            <a:r>
              <a:rPr lang="en-GB" sz="700" b="1" dirty="0">
                <a:latin typeface="Arial" panose="020B0604020202020204" pitchFamily="34" charset="0"/>
                <a:cs typeface="Arial" panose="020B0604020202020204" pitchFamily="34" charset="0"/>
              </a:rPr>
              <a:t>Percentage who say they</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give mail their full attention, compared to 35%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MORE DWELL TIME</a:t>
            </a:r>
          </a:p>
          <a:p>
            <a:pPr algn="ctr">
              <a:spcBef>
                <a:spcPts val="0"/>
              </a:spcBef>
            </a:pPr>
            <a:r>
              <a:rPr lang="en-US" sz="700" b="1" dirty="0">
                <a:latin typeface="Arial" panose="020B0604020202020204" pitchFamily="34" charset="0"/>
                <a:cs typeface="Arial" panose="020B0604020202020204" pitchFamily="34" charset="0"/>
              </a:rPr>
              <a:t>When primed by mail, people spent +30% longer looking at related social media advertising.*</a:t>
            </a:r>
            <a:endParaRPr lang="en-GB" sz="105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DB43F2-5E8E-4434-ACE5-DAD36A62F5C6}"/>
              </a:ext>
            </a:extLst>
          </p:cNvPr>
          <p:cNvSpPr txBox="1"/>
          <p:nvPr userDrawn="1"/>
        </p:nvSpPr>
        <p:spPr>
          <a:xfrm>
            <a:off x="3230049" y="3574343"/>
            <a:ext cx="1714886" cy="2585323"/>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4</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WEEKS</a:t>
            </a:r>
          </a:p>
          <a:p>
            <a:pPr algn="ctr">
              <a:spcBef>
                <a:spcPts val="0"/>
              </a:spcBef>
            </a:pPr>
            <a:r>
              <a:rPr lang="en-US" sz="700" b="1" dirty="0">
                <a:latin typeface="Arial" panose="020B0604020202020204" pitchFamily="34" charset="0"/>
                <a:cs typeface="Arial" panose="020B0604020202020204" pitchFamily="34" charset="0"/>
              </a:rPr>
              <a:t>27% of advertising mail</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stays in the home for</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over 4 weeks.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59%</a:t>
            </a:r>
          </a:p>
          <a:p>
            <a:pPr algn="ctr">
              <a:lnSpc>
                <a:spcPts val="1000"/>
              </a:lnSpc>
              <a:spcBef>
                <a:spcPts val="0"/>
              </a:spcBef>
            </a:pPr>
            <a:r>
              <a:rPr lang="en-US" sz="1050" dirty="0">
                <a:solidFill>
                  <a:schemeClr val="bg1"/>
                </a:solidFill>
                <a:latin typeface="Impact" panose="020B0806030902050204" pitchFamily="34" charset="0"/>
              </a:rPr>
              <a:t>PREFER MAIL</a:t>
            </a:r>
          </a:p>
          <a:p>
            <a:pPr algn="ctr">
              <a:spcBef>
                <a:spcPts val="0"/>
              </a:spcBef>
            </a:pPr>
            <a:r>
              <a:rPr lang="en-GB" sz="700" b="1" dirty="0">
                <a:latin typeface="Arial" panose="020B0604020202020204" pitchFamily="34" charset="0"/>
                <a:cs typeface="Arial" panose="020B0604020202020204" pitchFamily="34" charset="0"/>
              </a:rPr>
              <a:t>Percentage of people who appreciate being sent mail, compared to 41% for email.**</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4</a:t>
            </a:r>
          </a:p>
          <a:p>
            <a:pPr algn="ctr">
              <a:lnSpc>
                <a:spcPts val="1000"/>
              </a:lnSpc>
              <a:spcBef>
                <a:spcPts val="0"/>
              </a:spcBef>
            </a:pPr>
            <a:r>
              <a:rPr lang="en-US" sz="1050" dirty="0">
                <a:solidFill>
                  <a:schemeClr val="bg1"/>
                </a:solidFill>
                <a:latin typeface="Impact" panose="020B0806030902050204" pitchFamily="34" charset="0"/>
              </a:rPr>
              <a:t>VIEWS</a:t>
            </a:r>
          </a:p>
          <a:p>
            <a:pPr algn="ctr">
              <a:spcBef>
                <a:spcPts val="0"/>
              </a:spcBef>
            </a:pPr>
            <a:r>
              <a:rPr lang="en-US" sz="700" b="1" dirty="0">
                <a:latin typeface="Arial" panose="020B0604020202020204" pitchFamily="34" charset="0"/>
                <a:cs typeface="Arial" panose="020B0604020202020204" pitchFamily="34" charset="0"/>
              </a:rPr>
              <a:t>Advertising mail is</a:t>
            </a:r>
          </a:p>
          <a:p>
            <a:pPr algn="ctr">
              <a:spcBef>
                <a:spcPts val="0"/>
              </a:spcBef>
            </a:pPr>
            <a:r>
              <a:rPr lang="en-US" sz="700" b="1" dirty="0">
                <a:latin typeface="Arial" panose="020B0604020202020204" pitchFamily="34" charset="0"/>
                <a:cs typeface="Arial" panose="020B0604020202020204" pitchFamily="34" charset="0"/>
              </a:rPr>
              <a:t>Revisited an average</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of four times.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1E2BA2B-AC2C-4C82-8D63-90ED26A95B79}"/>
              </a:ext>
            </a:extLst>
          </p:cNvPr>
          <p:cNvSpPr txBox="1"/>
          <p:nvPr userDrawn="1"/>
        </p:nvSpPr>
        <p:spPr>
          <a:xfrm>
            <a:off x="5238556" y="3574342"/>
            <a:ext cx="1714886" cy="2584800"/>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37%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BUY SOMETHING</a:t>
            </a:r>
          </a:p>
          <a:p>
            <a:pPr algn="ctr"/>
            <a:r>
              <a:rPr lang="en-GB" sz="700" b="1" dirty="0">
                <a:latin typeface="Arial" panose="020B0604020202020204" pitchFamily="34" charset="0"/>
                <a:cs typeface="Arial" panose="020B0604020202020204" pitchFamily="34" charset="0"/>
              </a:rPr>
              <a:t>Percentage of people who bought or ordered as a result of receiving </a:t>
            </a:r>
            <a:r>
              <a:rPr lang="en-US" sz="700" b="1" dirty="0">
                <a:latin typeface="Arial" panose="020B0604020202020204" pitchFamily="34" charset="0"/>
                <a:cs typeface="Arial" panose="020B0604020202020204" pitchFamily="34" charset="0"/>
              </a:rPr>
              <a:t>mail over 12 months.</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GO ONLINE</a:t>
            </a:r>
          </a:p>
          <a:p>
            <a:pPr algn="ctr">
              <a:spcBef>
                <a:spcPts val="0"/>
              </a:spcBef>
            </a:pPr>
            <a:r>
              <a:rPr lang="en-GB" sz="700" b="1" dirty="0">
                <a:latin typeface="Arial" panose="020B0604020202020204" pitchFamily="34" charset="0"/>
                <a:cs typeface="Arial" panose="020B0604020202020204" pitchFamily="34" charset="0"/>
              </a:rPr>
              <a:t>Percentage of people who responded digitally to mail</a:t>
            </a:r>
          </a:p>
          <a:p>
            <a:pPr algn="ctr">
              <a:spcBef>
                <a:spcPts val="0"/>
              </a:spcBef>
            </a:pPr>
            <a:r>
              <a:rPr lang="en-GB" sz="700" b="1" dirty="0">
                <a:latin typeface="Arial" panose="020B0604020202020204" pitchFamily="34" charset="0"/>
                <a:cs typeface="Arial" panose="020B0604020202020204" pitchFamily="34" charset="0"/>
              </a:rPr>
              <a:t>Over 12 months.</a:t>
            </a:r>
            <a:r>
              <a:rPr lang="en-GB" sz="700" b="1" baseline="30000" dirty="0">
                <a:latin typeface="Arial" panose="020B0604020202020204" pitchFamily="34" charset="0"/>
                <a:cs typeface="Arial" panose="020B0604020202020204" pitchFamily="34" charset="0"/>
              </a:rPr>
              <a:t>†</a:t>
            </a:r>
            <a:br>
              <a:rPr lang="en-GB" sz="700" b="1" dirty="0">
                <a:latin typeface="Arial" panose="020B0604020202020204" pitchFamily="34" charset="0"/>
                <a:cs typeface="Arial" panose="020B0604020202020204" pitchFamily="34" charset="0"/>
              </a:rPr>
            </a:b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12%</a:t>
            </a:r>
          </a:p>
          <a:p>
            <a:pPr algn="ctr">
              <a:lnSpc>
                <a:spcPts val="1000"/>
              </a:lnSpc>
              <a:spcBef>
                <a:spcPts val="0"/>
              </a:spcBef>
            </a:pPr>
            <a:r>
              <a:rPr lang="en-US" sz="1050" dirty="0">
                <a:solidFill>
                  <a:schemeClr val="bg1"/>
                </a:solidFill>
                <a:latin typeface="Impact" panose="020B0806030902050204" pitchFamily="34" charset="0"/>
              </a:rPr>
              <a:t>BOOST TO ROI</a:t>
            </a:r>
          </a:p>
          <a:p>
            <a:pPr algn="ctr">
              <a:spcBef>
                <a:spcPts val="0"/>
              </a:spcBef>
            </a:pPr>
            <a:r>
              <a:rPr lang="en-GB" sz="700" b="1" dirty="0">
                <a:latin typeface="Arial" panose="020B0604020202020204" pitchFamily="34" charset="0"/>
                <a:cs typeface="Arial" panose="020B0604020202020204" pitchFamily="34" charset="0"/>
              </a:rPr>
              <a:t>Adding mail to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marketing mix can</a:t>
            </a:r>
          </a:p>
          <a:p>
            <a:pPr algn="ctr">
              <a:spcBef>
                <a:spcPts val="0"/>
              </a:spcBef>
            </a:pPr>
            <a:r>
              <a:rPr lang="en-GB" sz="700" b="1" dirty="0">
                <a:latin typeface="Arial" panose="020B0604020202020204" pitchFamily="34" charset="0"/>
                <a:cs typeface="Arial" panose="020B0604020202020204" pitchFamily="34" charset="0"/>
              </a:rPr>
              <a:t>Increase ROI by 12%.</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B144396-5A45-4657-9228-9363F2379EB6}"/>
              </a:ext>
            </a:extLst>
          </p:cNvPr>
          <p:cNvSpPr txBox="1"/>
          <p:nvPr userDrawn="1"/>
        </p:nvSpPr>
        <p:spPr>
          <a:xfrm>
            <a:off x="7232456" y="3574342"/>
            <a:ext cx="1714886" cy="2657138"/>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100%</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GDPR FRIENDLY</a:t>
            </a:r>
          </a:p>
          <a:p>
            <a:pPr algn="ctr">
              <a:spcBef>
                <a:spcPts val="0"/>
              </a:spcBef>
            </a:pPr>
            <a:r>
              <a:rPr lang="en-GB" sz="700" b="1" dirty="0">
                <a:latin typeface="Arial" panose="020B0604020202020204" pitchFamily="34" charset="0"/>
                <a:cs typeface="Arial" panose="020B0604020202020204" pitchFamily="34" charset="0"/>
              </a:rPr>
              <a:t>Use unaddressed mail to</a:t>
            </a:r>
          </a:p>
          <a:p>
            <a:pPr algn="ctr">
              <a:spcBef>
                <a:spcPts val="0"/>
              </a:spcBef>
            </a:pPr>
            <a:r>
              <a:rPr lang="en-GB" sz="700" b="1" dirty="0">
                <a:latin typeface="Arial" panose="020B0604020202020204" pitchFamily="34" charset="0"/>
                <a:cs typeface="Arial" panose="020B0604020202020204" pitchFamily="34" charset="0"/>
              </a:rPr>
              <a:t>engage people without</a:t>
            </a:r>
          </a:p>
          <a:p>
            <a:pPr algn="ctr"/>
            <a:r>
              <a:rPr lang="en-GB" sz="700" b="1" dirty="0">
                <a:latin typeface="Arial" panose="020B0604020202020204" pitchFamily="34" charset="0"/>
                <a:cs typeface="Arial" panose="020B0604020202020204" pitchFamily="34" charset="0"/>
              </a:rPr>
              <a:t>using their personal data.</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94%</a:t>
            </a:r>
          </a:p>
          <a:p>
            <a:pPr algn="ctr">
              <a:lnSpc>
                <a:spcPts val="1000"/>
              </a:lnSpc>
              <a:spcBef>
                <a:spcPts val="0"/>
              </a:spcBef>
            </a:pPr>
            <a:r>
              <a:rPr lang="en-US" sz="1050" dirty="0">
                <a:solidFill>
                  <a:schemeClr val="bg1"/>
                </a:solidFill>
                <a:latin typeface="Impact" panose="020B0806030902050204" pitchFamily="34" charset="0"/>
              </a:rPr>
              <a:t>TAKE ACTION</a:t>
            </a:r>
          </a:p>
          <a:p>
            <a:pPr algn="ctr"/>
            <a:r>
              <a:rPr lang="en-GB" sz="700" b="1" dirty="0">
                <a:latin typeface="Arial" panose="020B0604020202020204" pitchFamily="34" charset="0"/>
                <a:cs typeface="Arial" panose="020B0604020202020204" pitchFamily="34" charset="0"/>
              </a:rPr>
              <a:t>Most advertising</a:t>
            </a:r>
          </a:p>
          <a:p>
            <a:pPr algn="ctr"/>
            <a:r>
              <a:rPr lang="en-GB" sz="700" b="1" dirty="0">
                <a:latin typeface="Arial" panose="020B0604020202020204" pitchFamily="34" charset="0"/>
                <a:cs typeface="Arial" panose="020B0604020202020204" pitchFamily="34" charset="0"/>
              </a:rPr>
              <a:t>mail leads to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multiple actions</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30%</a:t>
            </a:r>
          </a:p>
          <a:p>
            <a:pPr algn="ctr">
              <a:lnSpc>
                <a:spcPts val="1000"/>
              </a:lnSpc>
              <a:spcBef>
                <a:spcPts val="0"/>
              </a:spcBef>
            </a:pPr>
            <a:r>
              <a:rPr lang="en-US" sz="1050" dirty="0">
                <a:solidFill>
                  <a:schemeClr val="bg1"/>
                </a:solidFill>
                <a:latin typeface="Impact" panose="020B0806030902050204" pitchFamily="34" charset="0"/>
              </a:rPr>
              <a:t>SHARE MORE</a:t>
            </a:r>
          </a:p>
          <a:p>
            <a:pPr algn="ctr"/>
            <a:r>
              <a:rPr lang="en-GB" sz="700" b="1" dirty="0">
                <a:latin typeface="Arial" panose="020B0604020202020204" pitchFamily="34" charset="0"/>
                <a:cs typeface="Arial" panose="020B0604020202020204" pitchFamily="34" charset="0"/>
              </a:rPr>
              <a:t>Mail is often shared</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with at least one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other person</a:t>
            </a:r>
            <a:r>
              <a:rPr lang="en-US" sz="700" b="1" dirty="0">
                <a:latin typeface="Arial" panose="020B0604020202020204" pitchFamily="34" charset="0"/>
                <a:cs typeface="Arial" panose="020B0604020202020204" pitchFamily="34" charset="0"/>
              </a:rPr>
              <a:t>.</a:t>
            </a:r>
            <a:r>
              <a:rPr lang="en-GB" sz="700" b="1" baseline="30000" dirty="0">
                <a:latin typeface="Arial" panose="020B0604020202020204" pitchFamily="34" charset="0"/>
                <a:cs typeface="Arial" panose="020B0604020202020204" pitchFamily="34" charset="0"/>
              </a:rPr>
              <a:t>†</a:t>
            </a:r>
            <a:endParaRPr lang="en-US" sz="700" b="1" baseline="30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2801524-5906-4B59-B32A-4AB82196A670}"/>
              </a:ext>
            </a:extLst>
          </p:cNvPr>
          <p:cNvSpPr txBox="1"/>
          <p:nvPr userDrawn="1"/>
        </p:nvSpPr>
        <p:spPr>
          <a:xfrm>
            <a:off x="9226356" y="3574343"/>
            <a:ext cx="1714886" cy="2693045"/>
          </a:xfrm>
          <a:prstGeom prst="rect">
            <a:avLst/>
          </a:prstGeom>
          <a:noFill/>
        </p:spPr>
        <p:txBody>
          <a:bodyPr wrap="square" lIns="144000" rIns="144000" rtlCol="0">
            <a:spAutoFit/>
          </a:bodyPr>
          <a:lstStyle/>
          <a:p>
            <a:pPr algn="ctr">
              <a:spcBef>
                <a:spcPts val="0"/>
              </a:spcBef>
            </a:pPr>
            <a:r>
              <a:rPr lang="en-US" sz="2000" dirty="0">
                <a:solidFill>
                  <a:schemeClr val="bg1"/>
                </a:solidFill>
                <a:latin typeface="Impact" panose="020B0806030902050204" pitchFamily="34" charset="0"/>
              </a:rPr>
              <a:t>87%</a:t>
            </a:r>
            <a:endParaRPr lang="en-US" sz="1200" dirty="0">
              <a:solidFill>
                <a:schemeClr val="bg1"/>
              </a:solidFill>
              <a:latin typeface="Impact" panose="020B0806030902050204" pitchFamily="34" charset="0"/>
            </a:endParaRPr>
          </a:p>
          <a:p>
            <a:pPr algn="ctr">
              <a:lnSpc>
                <a:spcPts val="1000"/>
              </a:lnSpc>
              <a:spcBef>
                <a:spcPts val="0"/>
              </a:spcBef>
            </a:pPr>
            <a:r>
              <a:rPr lang="en-US" sz="1050" dirty="0">
                <a:solidFill>
                  <a:schemeClr val="bg1"/>
                </a:solidFill>
                <a:latin typeface="Impact" panose="020B0806030902050204" pitchFamily="34" charset="0"/>
              </a:rPr>
              <a:t>BELIEVE IN MAIL</a:t>
            </a:r>
          </a:p>
          <a:p>
            <a:pPr algn="ctr">
              <a:spcBef>
                <a:spcPts val="0"/>
              </a:spcBef>
            </a:pPr>
            <a:r>
              <a:rPr lang="en-GB" sz="700" b="1" dirty="0">
                <a:latin typeface="Arial" panose="020B0604020202020204" pitchFamily="34" charset="0"/>
                <a:cs typeface="Arial" panose="020B0604020202020204" pitchFamily="34" charset="0"/>
              </a:rPr>
              <a:t>Percentage of people who</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describe mail as believable,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compared to 48% for email.**</a:t>
            </a:r>
            <a:endParaRPr lang="en-US" sz="700" b="1" baseline="30000" dirty="0">
              <a:latin typeface="Arial" panose="020B0604020202020204" pitchFamily="34" charset="0"/>
              <a:cs typeface="Arial" panose="020B0604020202020204" pitchFamily="34" charset="0"/>
            </a:endParaRPr>
          </a:p>
          <a:p>
            <a:pPr algn="ctr">
              <a:spcBef>
                <a:spcPts val="0"/>
              </a:spcBef>
            </a:pPr>
            <a:endParaRPr lang="en-US"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FEEL VALUED</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makes</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them feel valued.**</a:t>
            </a:r>
            <a:endParaRPr lang="en-US" sz="700" b="1" baseline="30000" dirty="0">
              <a:latin typeface="Arial" panose="020B0604020202020204" pitchFamily="34" charset="0"/>
              <a:cs typeface="Arial" panose="020B0604020202020204" pitchFamily="34" charset="0"/>
            </a:endParaRPr>
          </a:p>
          <a:p>
            <a:pPr algn="ctr">
              <a:spcBef>
                <a:spcPts val="0"/>
              </a:spcBef>
            </a:pPr>
            <a:endParaRPr lang="en-GB" sz="700" b="1" dirty="0">
              <a:latin typeface="Arial" panose="020B0604020202020204" pitchFamily="34" charset="0"/>
              <a:cs typeface="Arial" panose="020B0604020202020204" pitchFamily="34" charset="0"/>
            </a:endParaRPr>
          </a:p>
          <a:p>
            <a:pPr algn="ctr">
              <a:spcBef>
                <a:spcPts val="0"/>
              </a:spcBef>
            </a:pPr>
            <a:r>
              <a:rPr lang="en-US" sz="2000" dirty="0">
                <a:solidFill>
                  <a:schemeClr val="bg1"/>
                </a:solidFill>
                <a:latin typeface="Impact" panose="020B0806030902050204" pitchFamily="34" charset="0"/>
              </a:rPr>
              <a:t>70%</a:t>
            </a:r>
          </a:p>
          <a:p>
            <a:pPr algn="ctr">
              <a:lnSpc>
                <a:spcPts val="1000"/>
              </a:lnSpc>
              <a:spcBef>
                <a:spcPts val="0"/>
              </a:spcBef>
            </a:pPr>
            <a:r>
              <a:rPr lang="en-US" sz="1050" dirty="0">
                <a:solidFill>
                  <a:schemeClr val="bg1"/>
                </a:solidFill>
                <a:latin typeface="Impact" panose="020B0806030902050204" pitchFamily="34" charset="0"/>
              </a:rPr>
              <a:t>BETTER IMPRESSION</a:t>
            </a:r>
          </a:p>
          <a:p>
            <a:pPr algn="ctr"/>
            <a:r>
              <a:rPr lang="en-GB" sz="700" b="1" dirty="0">
                <a:latin typeface="Arial" panose="020B0604020202020204" pitchFamily="34" charset="0"/>
                <a:cs typeface="Arial" panose="020B0604020202020204" pitchFamily="34" charset="0"/>
              </a:rPr>
              <a:t>Percentage who said mail,</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rather than email, gives them</a:t>
            </a:r>
          </a:p>
          <a:p>
            <a:pPr algn="ctr"/>
            <a:r>
              <a:rPr lang="en-GB" sz="700" b="1" dirty="0">
                <a:latin typeface="Arial" panose="020B0604020202020204" pitchFamily="34" charset="0"/>
                <a:cs typeface="Arial" panose="020B0604020202020204" pitchFamily="34" charset="0"/>
              </a:rPr>
              <a:t>a better impression of the</a:t>
            </a:r>
            <a:br>
              <a:rPr lang="en-GB" sz="700" b="1" dirty="0">
                <a:latin typeface="Arial" panose="020B0604020202020204" pitchFamily="34" charset="0"/>
                <a:cs typeface="Arial" panose="020B0604020202020204" pitchFamily="34" charset="0"/>
              </a:rPr>
            </a:br>
            <a:r>
              <a:rPr lang="en-GB" sz="700" b="1" dirty="0">
                <a:latin typeface="Arial" panose="020B0604020202020204" pitchFamily="34" charset="0"/>
                <a:cs typeface="Arial" panose="020B0604020202020204" pitchFamily="34" charset="0"/>
              </a:rPr>
              <a:t>company that sent it.**</a:t>
            </a:r>
            <a:endParaRPr lang="en-US" sz="700" b="1" baseline="30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6CFCA14-0CD4-4C47-AB0B-138748935D0C}"/>
              </a:ext>
            </a:extLst>
          </p:cNvPr>
          <p:cNvSpPr txBox="1"/>
          <p:nvPr userDrawn="1"/>
        </p:nvSpPr>
        <p:spPr>
          <a:xfrm>
            <a:off x="1273364"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REMEMBERED</a:t>
            </a:r>
          </a:p>
          <a:p>
            <a:pPr algn="ctr">
              <a:spcBef>
                <a:spcPts val="0"/>
              </a:spcBef>
            </a:pPr>
            <a:r>
              <a:rPr lang="en-GB" sz="750" b="1" dirty="0">
                <a:latin typeface="Arial" panose="020B0604020202020204" pitchFamily="34" charset="0"/>
                <a:cs typeface="Arial" panose="020B0604020202020204" pitchFamily="34" charset="0"/>
              </a:rPr>
              <a:t>A memorable message is</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more likely to lead to an action.</a:t>
            </a:r>
          </a:p>
        </p:txBody>
      </p:sp>
      <p:sp>
        <p:nvSpPr>
          <p:cNvPr id="19" name="TextBox 18">
            <a:extLst>
              <a:ext uri="{FF2B5EF4-FFF2-40B4-BE49-F238E27FC236}">
                <a16:creationId xmlns:a16="http://schemas.microsoft.com/office/drawing/2014/main" id="{ED7B0102-7E44-40A0-B67A-9C31CFFB8F74}"/>
              </a:ext>
            </a:extLst>
          </p:cNvPr>
          <p:cNvSpPr txBox="1"/>
          <p:nvPr userDrawn="1"/>
        </p:nvSpPr>
        <p:spPr>
          <a:xfrm>
            <a:off x="3230049"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STAYS</a:t>
            </a:r>
          </a:p>
          <a:p>
            <a:pPr algn="ctr">
              <a:lnSpc>
                <a:spcPts val="1700"/>
              </a:lnSpc>
              <a:spcBef>
                <a:spcPts val="0"/>
              </a:spcBef>
            </a:pPr>
            <a:r>
              <a:rPr lang="en-US" dirty="0">
                <a:solidFill>
                  <a:srgbClr val="E20C18"/>
                </a:solidFill>
                <a:latin typeface="Impact" panose="020B0806030902050204" pitchFamily="34" charset="0"/>
              </a:rPr>
              <a:t>IN THE HOME</a:t>
            </a:r>
          </a:p>
          <a:p>
            <a:pPr algn="ctr">
              <a:spcBef>
                <a:spcPts val="0"/>
              </a:spcBef>
            </a:pPr>
            <a:r>
              <a:rPr lang="en-GB" sz="750" b="1" dirty="0">
                <a:latin typeface="Arial" panose="020B0604020202020204" pitchFamily="34" charset="0"/>
                <a:cs typeface="Arial" panose="020B0604020202020204" pitchFamily="34" charset="0"/>
              </a:rPr>
              <a:t>In an age of message overload, mail is kept in homes, hearts and minds.</a:t>
            </a:r>
          </a:p>
        </p:txBody>
      </p:sp>
      <p:sp>
        <p:nvSpPr>
          <p:cNvPr id="20" name="TextBox 19">
            <a:extLst>
              <a:ext uri="{FF2B5EF4-FFF2-40B4-BE49-F238E27FC236}">
                <a16:creationId xmlns:a16="http://schemas.microsoft.com/office/drawing/2014/main" id="{41F759AB-9D8C-445C-AA3E-437D63F20E5F}"/>
              </a:ext>
            </a:extLst>
          </p:cNvPr>
          <p:cNvSpPr txBox="1"/>
          <p:nvPr userDrawn="1"/>
        </p:nvSpPr>
        <p:spPr>
          <a:xfrm>
            <a:off x="52385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DELIVERS</a:t>
            </a:r>
          </a:p>
          <a:p>
            <a:pPr algn="ctr">
              <a:lnSpc>
                <a:spcPts val="1700"/>
              </a:lnSpc>
              <a:spcBef>
                <a:spcPts val="0"/>
              </a:spcBef>
            </a:pPr>
            <a:r>
              <a:rPr lang="en-US" dirty="0">
                <a:solidFill>
                  <a:srgbClr val="E20C18"/>
                </a:solidFill>
                <a:latin typeface="Impact" panose="020B0806030902050204" pitchFamily="34" charset="0"/>
              </a:rPr>
              <a:t>LASTING RESULTS</a:t>
            </a:r>
          </a:p>
          <a:p>
            <a:pPr algn="ctr">
              <a:spcBef>
                <a:spcPts val="0"/>
              </a:spcBef>
            </a:pPr>
            <a:r>
              <a:rPr lang="en-GB" sz="750" b="1" dirty="0">
                <a:latin typeface="Arial" panose="020B0604020202020204" pitchFamily="34" charset="0"/>
                <a:cs typeface="Arial" panose="020B0604020202020204" pitchFamily="34" charset="0"/>
              </a:rPr>
              <a:t>Increase your response rates and campaign performance.</a:t>
            </a:r>
          </a:p>
        </p:txBody>
      </p:sp>
      <p:sp>
        <p:nvSpPr>
          <p:cNvPr id="21" name="TextBox 20">
            <a:extLst>
              <a:ext uri="{FF2B5EF4-FFF2-40B4-BE49-F238E27FC236}">
                <a16:creationId xmlns:a16="http://schemas.microsoft.com/office/drawing/2014/main" id="{2863E50D-DB94-4663-938E-2F38E64C1A2D}"/>
              </a:ext>
            </a:extLst>
          </p:cNvPr>
          <p:cNvSpPr txBox="1"/>
          <p:nvPr userDrawn="1"/>
        </p:nvSpPr>
        <p:spPr>
          <a:xfrm>
            <a:off x="7247063"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REACHES</a:t>
            </a:r>
          </a:p>
          <a:p>
            <a:pPr algn="ctr">
              <a:lnSpc>
                <a:spcPts val="1700"/>
              </a:lnSpc>
              <a:spcBef>
                <a:spcPts val="0"/>
              </a:spcBef>
            </a:pPr>
            <a:r>
              <a:rPr lang="en-US" dirty="0">
                <a:solidFill>
                  <a:srgbClr val="E20C18"/>
                </a:solidFill>
                <a:latin typeface="Impact" panose="020B0806030902050204" pitchFamily="34" charset="0"/>
              </a:rPr>
              <a:t>EVERYONE</a:t>
            </a:r>
          </a:p>
          <a:p>
            <a:pPr algn="ctr">
              <a:spcBef>
                <a:spcPts val="0"/>
              </a:spcBef>
            </a:pPr>
            <a:r>
              <a:rPr lang="en-GB" sz="750" b="1" dirty="0">
                <a:latin typeface="Arial" panose="020B0604020202020204" pitchFamily="34" charset="0"/>
                <a:cs typeface="Arial" panose="020B0604020202020204" pitchFamily="34" charset="0"/>
              </a:rPr>
              <a:t>Deliver your message to almost</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30 million UK households.</a:t>
            </a:r>
          </a:p>
        </p:txBody>
      </p:sp>
      <p:sp>
        <p:nvSpPr>
          <p:cNvPr id="22" name="TextBox 21">
            <a:extLst>
              <a:ext uri="{FF2B5EF4-FFF2-40B4-BE49-F238E27FC236}">
                <a16:creationId xmlns:a16="http://schemas.microsoft.com/office/drawing/2014/main" id="{F6708E14-0122-420E-B490-BA6CEE440D43}"/>
              </a:ext>
            </a:extLst>
          </p:cNvPr>
          <p:cNvSpPr txBox="1"/>
          <p:nvPr userDrawn="1"/>
        </p:nvSpPr>
        <p:spPr>
          <a:xfrm>
            <a:off x="9226356" y="1821478"/>
            <a:ext cx="1714886" cy="759182"/>
          </a:xfrm>
          <a:prstGeom prst="rect">
            <a:avLst/>
          </a:prstGeom>
          <a:noFill/>
        </p:spPr>
        <p:txBody>
          <a:bodyPr wrap="square" lIns="0" rIns="0" rtlCol="0">
            <a:spAutoFit/>
          </a:bodyPr>
          <a:lstStyle/>
          <a:p>
            <a:pPr algn="ctr">
              <a:lnSpc>
                <a:spcPts val="1700"/>
              </a:lnSpc>
              <a:spcBef>
                <a:spcPts val="0"/>
              </a:spcBef>
            </a:pPr>
            <a:r>
              <a:rPr lang="en-US" dirty="0">
                <a:latin typeface="Impact" panose="020B0806030902050204" pitchFamily="34" charset="0"/>
              </a:rPr>
              <a:t>MAIL IS</a:t>
            </a:r>
          </a:p>
          <a:p>
            <a:pPr algn="ctr">
              <a:lnSpc>
                <a:spcPts val="1700"/>
              </a:lnSpc>
              <a:spcBef>
                <a:spcPts val="0"/>
              </a:spcBef>
            </a:pPr>
            <a:r>
              <a:rPr lang="en-US" dirty="0">
                <a:solidFill>
                  <a:srgbClr val="E20C18"/>
                </a:solidFill>
                <a:latin typeface="Impact" panose="020B0806030902050204" pitchFamily="34" charset="0"/>
              </a:rPr>
              <a:t>TRUSTED</a:t>
            </a:r>
          </a:p>
          <a:p>
            <a:pPr algn="ctr">
              <a:spcBef>
                <a:spcPts val="0"/>
              </a:spcBef>
            </a:pPr>
            <a:r>
              <a:rPr lang="en-GB" sz="750" b="1" dirty="0">
                <a:latin typeface="Arial" panose="020B0604020202020204" pitchFamily="34" charset="0"/>
                <a:cs typeface="Arial" panose="020B0604020202020204" pitchFamily="34" charset="0"/>
              </a:rPr>
              <a:t>At a time when trust is more</a:t>
            </a:r>
            <a:br>
              <a:rPr lang="en-GB" sz="750" b="1" dirty="0">
                <a:latin typeface="Arial" panose="020B0604020202020204" pitchFamily="34" charset="0"/>
                <a:cs typeface="Arial" panose="020B0604020202020204" pitchFamily="34" charset="0"/>
              </a:rPr>
            </a:br>
            <a:r>
              <a:rPr lang="en-GB" sz="750" b="1" dirty="0">
                <a:latin typeface="Arial" panose="020B0604020202020204" pitchFamily="34" charset="0"/>
                <a:cs typeface="Arial" panose="020B0604020202020204" pitchFamily="34" charset="0"/>
              </a:rPr>
              <a:t>important than ever, use mail.</a:t>
            </a:r>
          </a:p>
        </p:txBody>
      </p:sp>
      <p:pic>
        <p:nvPicPr>
          <p:cNvPr id="23" name="Picture 22">
            <a:extLst>
              <a:ext uri="{FF2B5EF4-FFF2-40B4-BE49-F238E27FC236}">
                <a16:creationId xmlns:a16="http://schemas.microsoft.com/office/drawing/2014/main" id="{FF8E1697-608F-49B2-BFA2-D3153443F2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2538" y="2594688"/>
            <a:ext cx="1091222" cy="921690"/>
          </a:xfrm>
          <a:prstGeom prst="rect">
            <a:avLst/>
          </a:prstGeom>
        </p:spPr>
      </p:pic>
      <p:pic>
        <p:nvPicPr>
          <p:cNvPr id="24" name="Picture 23">
            <a:extLst>
              <a:ext uri="{FF2B5EF4-FFF2-40B4-BE49-F238E27FC236}">
                <a16:creationId xmlns:a16="http://schemas.microsoft.com/office/drawing/2014/main" id="{FC3677C3-C429-4AC7-BEE7-2D60C025E41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598952" y="2699929"/>
            <a:ext cx="1053608" cy="940902"/>
          </a:xfrm>
          <a:prstGeom prst="rect">
            <a:avLst/>
          </a:prstGeom>
        </p:spPr>
      </p:pic>
      <p:pic>
        <p:nvPicPr>
          <p:cNvPr id="25" name="Picture 24">
            <a:extLst>
              <a:ext uri="{FF2B5EF4-FFF2-40B4-BE49-F238E27FC236}">
                <a16:creationId xmlns:a16="http://schemas.microsoft.com/office/drawing/2014/main" id="{DDB44E7C-BD55-4F59-A64F-644516DF4E1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786072" y="2634370"/>
            <a:ext cx="623672" cy="901814"/>
          </a:xfrm>
          <a:prstGeom prst="rect">
            <a:avLst/>
          </a:prstGeom>
        </p:spPr>
      </p:pic>
      <p:pic>
        <p:nvPicPr>
          <p:cNvPr id="26" name="Picture 25">
            <a:extLst>
              <a:ext uri="{FF2B5EF4-FFF2-40B4-BE49-F238E27FC236}">
                <a16:creationId xmlns:a16="http://schemas.microsoft.com/office/drawing/2014/main" id="{4507E638-E678-43F4-AB06-29083B18C3A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26360" y="2224109"/>
            <a:ext cx="2344184" cy="1658656"/>
          </a:xfrm>
          <a:prstGeom prst="rect">
            <a:avLst/>
          </a:prstGeom>
        </p:spPr>
      </p:pic>
      <p:pic>
        <p:nvPicPr>
          <p:cNvPr id="27" name="Picture 26">
            <a:extLst>
              <a:ext uri="{FF2B5EF4-FFF2-40B4-BE49-F238E27FC236}">
                <a16:creationId xmlns:a16="http://schemas.microsoft.com/office/drawing/2014/main" id="{8B27315E-3D60-4D88-A473-F8AE75823AA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78111" y="2597426"/>
            <a:ext cx="649744" cy="928436"/>
          </a:xfrm>
          <a:prstGeom prst="rect">
            <a:avLst/>
          </a:prstGeom>
        </p:spPr>
      </p:pic>
      <p:sp>
        <p:nvSpPr>
          <p:cNvPr id="28" name="TextBox 27">
            <a:extLst>
              <a:ext uri="{FF2B5EF4-FFF2-40B4-BE49-F238E27FC236}">
                <a16:creationId xmlns:a16="http://schemas.microsoft.com/office/drawing/2014/main" id="{59F49B6D-C515-4E26-BF41-AA48C6F781D3}"/>
              </a:ext>
            </a:extLst>
          </p:cNvPr>
          <p:cNvSpPr txBox="1"/>
          <p:nvPr userDrawn="1"/>
        </p:nvSpPr>
        <p:spPr>
          <a:xfrm>
            <a:off x="518400" y="6517216"/>
            <a:ext cx="11095423" cy="107722"/>
          </a:xfrm>
          <a:prstGeom prst="rect">
            <a:avLst/>
          </a:prstGeom>
          <a:noFill/>
        </p:spPr>
        <p:txBody>
          <a:bodyPr wrap="square" lIns="0" tIns="0" rIns="0" bIns="0" rtlCol="0">
            <a:spAutoFit/>
          </a:bodyPr>
          <a:lstStyle/>
          <a:p>
            <a:r>
              <a:rPr lang="en-GB" sz="700" dirty="0">
                <a:latin typeface="Arial" panose="020B0604020202020204" pitchFamily="34" charset="0"/>
                <a:cs typeface="Arial" panose="020B0604020202020204" pitchFamily="34" charset="0"/>
              </a:rPr>
              <a:t>*Royal Mail MarketReach, Neuro-Insight, 2018. **Royal Mail MarketReach, The Value of Mail in Uncertain Times, Kantar TNS, 2017. † JICMAIL, Kantar TNS, 2017. ††IPA touchpoints, 2018. ^Royal Mail MarketReach, </a:t>
            </a:r>
            <a:r>
              <a:rPr lang="en-GB" sz="700" dirty="0" err="1">
                <a:latin typeface="Arial" panose="020B0604020202020204" pitchFamily="34" charset="0"/>
                <a:cs typeface="Arial" panose="020B0604020202020204" pitchFamily="34" charset="0"/>
              </a:rPr>
              <a:t>BrandScience</a:t>
            </a:r>
            <a:r>
              <a:rPr lang="en-GB" sz="700" dirty="0">
                <a:latin typeface="Arial" panose="020B0604020202020204" pitchFamily="34" charset="0"/>
                <a:cs typeface="Arial" panose="020B0604020202020204" pitchFamily="34" charset="0"/>
              </a:rPr>
              <a:t>, 2014. ^^Royal Mail MarketReach, 2018.</a:t>
            </a:r>
          </a:p>
        </p:txBody>
      </p:sp>
    </p:spTree>
    <p:extLst>
      <p:ext uri="{BB962C8B-B14F-4D97-AF65-F5344CB8AC3E}">
        <p14:creationId xmlns:p14="http://schemas.microsoft.com/office/powerpoint/2010/main" val="2057305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anifesto (locke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30" name="Text Placeholder 16">
            <a:extLst>
              <a:ext uri="{FF2B5EF4-FFF2-40B4-BE49-F238E27FC236}">
                <a16:creationId xmlns:a16="http://schemas.microsoft.com/office/drawing/2014/main" id="{852713DE-31C4-4815-98A2-84A20636CA69}"/>
              </a:ext>
            </a:extLst>
          </p:cNvPr>
          <p:cNvSpPr txBox="1">
            <a:spLocks/>
          </p:cNvSpPr>
          <p:nvPr userDrawn="1"/>
        </p:nvSpPr>
        <p:spPr>
          <a:xfrm>
            <a:off x="486000" y="1800000"/>
            <a:ext cx="6371927" cy="4380686"/>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We live in an always on, tweeting, posting, sharing world.</a:t>
            </a:r>
            <a:br>
              <a:rPr lang="en-US" sz="1800" b="0" cap="none" dirty="0">
                <a:latin typeface="Arial" panose="020B0604020202020204" pitchFamily="34" charset="0"/>
              </a:rPr>
            </a:br>
            <a:r>
              <a:rPr lang="en-US" sz="1800" b="0" cap="none" dirty="0">
                <a:latin typeface="Arial" panose="020B0604020202020204" pitchFamily="34" charset="0"/>
              </a:rPr>
              <a:t>Where our interactions are increasingly fleeting.</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There is a role for an addressable channel that people trust.</a:t>
            </a:r>
            <a:br>
              <a:rPr lang="en-US" sz="1800" b="0" cap="none" dirty="0">
                <a:latin typeface="Arial" panose="020B0604020202020204" pitchFamily="34" charset="0"/>
              </a:rPr>
            </a:br>
            <a:r>
              <a:rPr lang="en-US" sz="1800" b="0" cap="none" dirty="0">
                <a:latin typeface="Arial" panose="020B0604020202020204" pitchFamily="34" charset="0"/>
              </a:rPr>
              <a:t>That speaks to them one-to-one.</a:t>
            </a:r>
            <a:br>
              <a:rPr lang="en-US" sz="1800" b="0" cap="none" dirty="0">
                <a:latin typeface="Arial" panose="020B0604020202020204" pitchFamily="34" charset="0"/>
              </a:rPr>
            </a:br>
            <a:r>
              <a:rPr lang="en-US" sz="1800" b="0" cap="none" dirty="0">
                <a:latin typeface="Arial" panose="020B0604020202020204" pitchFamily="34" charset="0"/>
              </a:rPr>
              <a:t>That delivers messages they keep in their homes for longer.</a:t>
            </a:r>
            <a:br>
              <a:rPr lang="en-US" sz="1800" b="0" cap="none" dirty="0">
                <a:latin typeface="Arial" panose="020B0604020202020204" pitchFamily="34" charset="0"/>
              </a:rPr>
            </a:br>
            <a:r>
              <a:rPr lang="en-US" sz="1800" b="0" cap="none" dirty="0">
                <a:latin typeface="Arial" panose="020B0604020202020204" pitchFamily="34" charset="0"/>
              </a:rPr>
              <a:t>Return to repeatedly.</a:t>
            </a:r>
            <a:br>
              <a:rPr lang="en-US" sz="1800" b="0" cap="none" dirty="0">
                <a:latin typeface="Arial" panose="020B0604020202020204" pitchFamily="34" charset="0"/>
              </a:rPr>
            </a:br>
            <a:r>
              <a:rPr lang="en-US" sz="1800" b="0" cap="none" dirty="0">
                <a:latin typeface="Arial" panose="020B0604020202020204" pitchFamily="34" charset="0"/>
              </a:rPr>
              <a:t>And share with others.</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Choose the channel that reaches everyone in the UK.</a:t>
            </a:r>
            <a:br>
              <a:rPr lang="en-US" sz="1800" b="0" cap="none" dirty="0">
                <a:latin typeface="Arial" panose="020B0604020202020204" pitchFamily="34" charset="0"/>
              </a:rPr>
            </a:br>
            <a:r>
              <a:rPr lang="en-US" sz="1800" b="0" cap="none" dirty="0">
                <a:latin typeface="Arial" panose="020B0604020202020204" pitchFamily="34" charset="0"/>
              </a:rPr>
              <a:t>And increases ROI.</a:t>
            </a:r>
          </a:p>
          <a:p>
            <a:pPr>
              <a:lnSpc>
                <a:spcPts val="3000"/>
              </a:lnSpc>
              <a:spcBef>
                <a:spcPts val="0"/>
              </a:spcBef>
              <a:spcAft>
                <a:spcPts val="1500"/>
              </a:spcAft>
              <a:buClr>
                <a:schemeClr val="bg1">
                  <a:lumMod val="50000"/>
                </a:schemeClr>
              </a:buClr>
              <a:buSzPct val="120000"/>
            </a:pPr>
            <a:r>
              <a:rPr lang="en-US" sz="1800" b="0" cap="none" dirty="0">
                <a:latin typeface="Arial" panose="020B0604020202020204" pitchFamily="34" charset="0"/>
              </a:rPr>
              <a:t>Mail it. Make a lasting impression.</a:t>
            </a:r>
          </a:p>
        </p:txBody>
      </p:sp>
      <p:pic>
        <p:nvPicPr>
          <p:cNvPr id="31" name="Picture 30">
            <a:extLst>
              <a:ext uri="{FF2B5EF4-FFF2-40B4-BE49-F238E27FC236}">
                <a16:creationId xmlns:a16="http://schemas.microsoft.com/office/drawing/2014/main" id="{032CDED1-60CE-4DF4-B4EF-FFD007D090C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5812"/>
          <a:stretch/>
        </p:blipFill>
        <p:spPr>
          <a:xfrm>
            <a:off x="6923317" y="1915534"/>
            <a:ext cx="5116284" cy="4541387"/>
          </a:xfrm>
          <a:prstGeom prst="rect">
            <a:avLst/>
          </a:prstGeom>
        </p:spPr>
      </p:pic>
      <p:sp>
        <p:nvSpPr>
          <p:cNvPr id="32" name="Text Placeholder 16">
            <a:extLst>
              <a:ext uri="{FF2B5EF4-FFF2-40B4-BE49-F238E27FC236}">
                <a16:creationId xmlns:a16="http://schemas.microsoft.com/office/drawing/2014/main" id="{DF77BAD4-B8DE-42C0-B8D2-F387D509C339}"/>
              </a:ext>
            </a:extLst>
          </p:cNvPr>
          <p:cNvSpPr txBox="1">
            <a:spLocks/>
          </p:cNvSpPr>
          <p:nvPr userDrawn="1"/>
        </p:nvSpPr>
        <p:spPr>
          <a:xfrm>
            <a:off x="485999" y="414000"/>
            <a:ext cx="11186959" cy="1128514"/>
          </a:xfrm>
          <a:prstGeom prst="rect">
            <a:avLst/>
          </a:prstGeom>
          <a:noFill/>
          <a:ln>
            <a:noFill/>
          </a:ln>
        </p:spPr>
        <p:txBody>
          <a:bodyPr wrap="square" lIns="0" tIns="0" rIns="0" bIns="0" anchor="t" anchorCtr="0">
            <a:spAutoFit/>
          </a:bodyPr>
          <a:lstStyle>
            <a:lvl1pPr marL="0" indent="0" algn="l" defTabSz="914400" rtl="0" eaLnBrk="1" latinLnBrk="0" hangingPunct="1">
              <a:lnSpc>
                <a:spcPct val="90000"/>
              </a:lnSpc>
              <a:spcBef>
                <a:spcPts val="1000"/>
              </a:spcBef>
              <a:buFont typeface="Arial" panose="020B0604020202020204" pitchFamily="34" charset="0"/>
              <a:buNone/>
              <a:defRPr sz="2500" b="1" kern="1200" cap="all" baseline="0">
                <a:solidFill>
                  <a:srgbClr val="000000"/>
                </a:solidFill>
                <a:latin typeface="Arial Black" panose="020B0A040201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400"/>
              </a:lnSpc>
              <a:spcBef>
                <a:spcPts val="0"/>
              </a:spcBef>
            </a:pPr>
            <a:r>
              <a:rPr lang="en-US" sz="4800" b="0" spc="-100" dirty="0">
                <a:solidFill>
                  <a:schemeClr val="tx1"/>
                </a:solidFill>
                <a:latin typeface="Impact" panose="020B0806030902050204" pitchFamily="34" charset="0"/>
              </a:rPr>
              <a:t>MAIL IT.</a:t>
            </a:r>
          </a:p>
          <a:p>
            <a:pPr>
              <a:lnSpc>
                <a:spcPts val="4400"/>
              </a:lnSpc>
              <a:spcBef>
                <a:spcPts val="0"/>
              </a:spcBef>
            </a:pPr>
            <a:r>
              <a:rPr lang="en-US" sz="4800" b="0" spc="-100" dirty="0">
                <a:solidFill>
                  <a:schemeClr val="tx1"/>
                </a:solidFill>
                <a:latin typeface="Impact" panose="020B0806030902050204" pitchFamily="34" charset="0"/>
              </a:rPr>
              <a:t>MAKE A LASTING IMPRESSION.</a:t>
            </a:r>
          </a:p>
        </p:txBody>
      </p:sp>
    </p:spTree>
    <p:extLst>
      <p:ext uri="{BB962C8B-B14F-4D97-AF65-F5344CB8AC3E}">
        <p14:creationId xmlns:p14="http://schemas.microsoft.com/office/powerpoint/2010/main" val="260830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Contact Detail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87003" y="4438549"/>
              <a:ext cx="413304" cy="590580"/>
            </a:xfrm>
            <a:prstGeom prst="rect">
              <a:avLst/>
            </a:prstGeom>
          </p:spPr>
        </p:pic>
      </p:grpSp>
      <p:sp>
        <p:nvSpPr>
          <p:cNvPr id="4" name="Text Placeholder 3">
            <a:extLst>
              <a:ext uri="{FF2B5EF4-FFF2-40B4-BE49-F238E27FC236}">
                <a16:creationId xmlns:a16="http://schemas.microsoft.com/office/drawing/2014/main" id="{3420AE76-15AC-483B-A11C-F377849AE607}"/>
              </a:ext>
            </a:extLst>
          </p:cNvPr>
          <p:cNvSpPr>
            <a:spLocks noGrp="1"/>
          </p:cNvSpPr>
          <p:nvPr>
            <p:ph type="body" sz="quarter" idx="11" hasCustomPrompt="1"/>
          </p:nvPr>
        </p:nvSpPr>
        <p:spPr>
          <a:xfrm>
            <a:off x="1130956" y="2200708"/>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Phone number here</a:t>
            </a:r>
            <a:endParaRPr lang="en-GB" dirty="0"/>
          </a:p>
        </p:txBody>
      </p:sp>
      <p:sp>
        <p:nvSpPr>
          <p:cNvPr id="33" name="Text Placeholder 3">
            <a:extLst>
              <a:ext uri="{FF2B5EF4-FFF2-40B4-BE49-F238E27FC236}">
                <a16:creationId xmlns:a16="http://schemas.microsoft.com/office/drawing/2014/main" id="{B2842BB2-84F6-4E30-A8D3-B4F70433B073}"/>
              </a:ext>
            </a:extLst>
          </p:cNvPr>
          <p:cNvSpPr>
            <a:spLocks noGrp="1"/>
          </p:cNvSpPr>
          <p:nvPr>
            <p:ph type="body" sz="quarter" idx="12" hasCustomPrompt="1"/>
          </p:nvPr>
        </p:nvSpPr>
        <p:spPr>
          <a:xfrm>
            <a:off x="1130956" y="2812065"/>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Email address here</a:t>
            </a:r>
            <a:endParaRPr lang="en-GB" dirty="0"/>
          </a:p>
        </p:txBody>
      </p:sp>
      <p:sp>
        <p:nvSpPr>
          <p:cNvPr id="34" name="Text Placeholder 3">
            <a:extLst>
              <a:ext uri="{FF2B5EF4-FFF2-40B4-BE49-F238E27FC236}">
                <a16:creationId xmlns:a16="http://schemas.microsoft.com/office/drawing/2014/main" id="{281C4479-63F2-4778-84A8-B2AA903F6B10}"/>
              </a:ext>
            </a:extLst>
          </p:cNvPr>
          <p:cNvSpPr>
            <a:spLocks noGrp="1"/>
          </p:cNvSpPr>
          <p:nvPr>
            <p:ph type="body" sz="quarter" idx="13" hasCustomPrompt="1"/>
          </p:nvPr>
        </p:nvSpPr>
        <p:spPr>
          <a:xfrm>
            <a:off x="1130955" y="3423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LinkedIn address here</a:t>
            </a:r>
            <a:endParaRPr lang="en-GB" dirty="0"/>
          </a:p>
        </p:txBody>
      </p:sp>
      <p:sp>
        <p:nvSpPr>
          <p:cNvPr id="35" name="Text Placeholder 3">
            <a:extLst>
              <a:ext uri="{FF2B5EF4-FFF2-40B4-BE49-F238E27FC236}">
                <a16:creationId xmlns:a16="http://schemas.microsoft.com/office/drawing/2014/main" id="{E3A73BD1-E6C9-4618-86C3-B4F63BADEC57}"/>
              </a:ext>
            </a:extLst>
          </p:cNvPr>
          <p:cNvSpPr>
            <a:spLocks noGrp="1"/>
          </p:cNvSpPr>
          <p:nvPr>
            <p:ph type="body" sz="quarter" idx="14" hasCustomPrompt="1"/>
          </p:nvPr>
        </p:nvSpPr>
        <p:spPr>
          <a:xfrm>
            <a:off x="1130955" y="4035600"/>
            <a:ext cx="3451929" cy="248018"/>
          </a:xfrm>
          <a:prstGeom prst="rect">
            <a:avLst/>
          </a:prstGeom>
        </p:spPr>
        <p:txBody>
          <a:bodyPr lIns="0" tIns="0" rIns="0" bIns="0"/>
          <a:lstStyle>
            <a:lvl1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1pPr>
            <a:lvl2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2pPr>
            <a:lvl3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3pPr>
            <a:lvl4pPr marL="0" indent="0" algn="l" defTabSz="457200" rtl="0" eaLnBrk="1" latinLnBrk="0" hangingPunct="1">
              <a:buNone/>
              <a:defRPr lang="en-US" sz="1800" kern="1200" dirty="0" smtClean="0">
                <a:solidFill>
                  <a:schemeClr val="tx1"/>
                </a:solidFill>
                <a:latin typeface="Arial" panose="020B0604020202020204" pitchFamily="34" charset="0"/>
                <a:ea typeface="+mn-ea"/>
                <a:cs typeface="+mn-cs"/>
              </a:defRPr>
            </a:lvl4pPr>
            <a:lvl5pPr marL="0" indent="0" algn="l" defTabSz="457200" rtl="0" eaLnBrk="1" latinLnBrk="0" hangingPunct="1">
              <a:buNone/>
              <a:defRPr lang="en-GB" sz="1800" kern="1200" dirty="0">
                <a:solidFill>
                  <a:schemeClr val="tx1"/>
                </a:solidFill>
                <a:latin typeface="Arial" panose="020B0604020202020204" pitchFamily="34" charset="0"/>
                <a:ea typeface="+mn-ea"/>
                <a:cs typeface="+mn-cs"/>
              </a:defRPr>
            </a:lvl5pPr>
          </a:lstStyle>
          <a:p>
            <a:pPr lvl="0"/>
            <a:r>
              <a:rPr lang="en-US" dirty="0"/>
              <a:t>Twitter ID here</a:t>
            </a:r>
            <a:endParaRPr lang="en-GB" dirty="0"/>
          </a:p>
        </p:txBody>
      </p:sp>
      <p:pic>
        <p:nvPicPr>
          <p:cNvPr id="5" name="Picture 4">
            <a:extLst>
              <a:ext uri="{FF2B5EF4-FFF2-40B4-BE49-F238E27FC236}">
                <a16:creationId xmlns:a16="http://schemas.microsoft.com/office/drawing/2014/main" id="{6CCA9113-68A6-4E98-AAD4-252EA1D1FB6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86000" y="2117435"/>
            <a:ext cx="414564" cy="414564"/>
          </a:xfrm>
          <a:prstGeom prst="rect">
            <a:avLst/>
          </a:prstGeom>
        </p:spPr>
      </p:pic>
      <p:pic>
        <p:nvPicPr>
          <p:cNvPr id="6" name="Picture 5">
            <a:extLst>
              <a:ext uri="{FF2B5EF4-FFF2-40B4-BE49-F238E27FC236}">
                <a16:creationId xmlns:a16="http://schemas.microsoft.com/office/drawing/2014/main" id="{BCBF404C-44D4-474E-A2E7-63B115E19EC6}"/>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486000" y="2771467"/>
            <a:ext cx="438950" cy="329213"/>
          </a:xfrm>
          <a:prstGeom prst="rect">
            <a:avLst/>
          </a:prstGeom>
        </p:spPr>
      </p:pic>
      <p:pic>
        <p:nvPicPr>
          <p:cNvPr id="8" name="Picture 7">
            <a:extLst>
              <a:ext uri="{FF2B5EF4-FFF2-40B4-BE49-F238E27FC236}">
                <a16:creationId xmlns:a16="http://schemas.microsoft.com/office/drawing/2014/main" id="{75367CB4-AA6B-4858-9065-77CC715A405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492096" y="3325675"/>
            <a:ext cx="432854" cy="432854"/>
          </a:xfrm>
          <a:prstGeom prst="rect">
            <a:avLst/>
          </a:prstGeom>
        </p:spPr>
      </p:pic>
      <p:pic>
        <p:nvPicPr>
          <p:cNvPr id="9" name="Picture 8">
            <a:extLst>
              <a:ext uri="{FF2B5EF4-FFF2-40B4-BE49-F238E27FC236}">
                <a16:creationId xmlns:a16="http://schemas.microsoft.com/office/drawing/2014/main" id="{FB9F10C2-B976-4C70-91AD-06021657628F}"/>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476855" y="3941284"/>
            <a:ext cx="432854" cy="432854"/>
          </a:xfrm>
          <a:prstGeom prst="rect">
            <a:avLst/>
          </a:prstGeom>
        </p:spPr>
      </p:pic>
    </p:spTree>
    <p:extLst>
      <p:ext uri="{BB962C8B-B14F-4D97-AF65-F5344CB8AC3E}">
        <p14:creationId xmlns:p14="http://schemas.microsoft.com/office/powerpoint/2010/main" val="2910307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A6E496-61C4-428B-825E-DE252A361B90}"/>
              </a:ext>
            </a:extLst>
          </p:cNvPr>
          <p:cNvSpPr>
            <a:spLocks noGrp="1"/>
          </p:cNvSpPr>
          <p:nvPr>
            <p:ph type="body" sz="quarter" idx="15" hasCustomPrompt="1"/>
          </p:nvPr>
        </p:nvSpPr>
        <p:spPr>
          <a:xfrm>
            <a:off x="486000" y="414000"/>
            <a:ext cx="11140874" cy="1143109"/>
          </a:xfrm>
          <a:prstGeom prst="rect">
            <a:avLst/>
          </a:prstGeom>
        </p:spPr>
        <p:txBody>
          <a:bodyPr lIns="0" tIns="0" rIns="0" bIns="0"/>
          <a:lstStyle>
            <a:lvl1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1pPr>
            <a:lvl2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2pPr>
            <a:lvl3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3pPr>
            <a:lvl4pPr marL="0" indent="0" algn="l" defTabSz="914400" rtl="0" eaLnBrk="1" latinLnBrk="0" hangingPunct="1">
              <a:lnSpc>
                <a:spcPts val="4400"/>
              </a:lnSpc>
              <a:spcBef>
                <a:spcPts val="0"/>
              </a:spcBef>
              <a:buFont typeface="Arial" panose="020B0604020202020204" pitchFamily="34" charset="0"/>
              <a:buNone/>
              <a:defRPr lang="en-US" sz="4800" b="0" kern="1200" cap="all" spc="-100" baseline="0" dirty="0" smtClean="0">
                <a:solidFill>
                  <a:schemeClr val="tx1"/>
                </a:solidFill>
                <a:latin typeface="Impact" panose="020B0806030902050204" pitchFamily="34" charset="0"/>
                <a:ea typeface="+mn-ea"/>
                <a:cs typeface="Arial" panose="020B0604020202020204" pitchFamily="34" charset="0"/>
              </a:defRPr>
            </a:lvl4pPr>
            <a:lvl5pPr marL="0" indent="0" algn="l" defTabSz="914400" rtl="0" eaLnBrk="1" latinLnBrk="0" hangingPunct="1">
              <a:lnSpc>
                <a:spcPts val="4400"/>
              </a:lnSpc>
              <a:spcBef>
                <a:spcPts val="0"/>
              </a:spcBef>
              <a:buFont typeface="Arial" panose="020B0604020202020204" pitchFamily="34" charset="0"/>
              <a:buNone/>
              <a:defRPr lang="en-GB" sz="4800" b="0" kern="1200" cap="all" spc="-100" baseline="0" dirty="0">
                <a:solidFill>
                  <a:schemeClr val="tx1"/>
                </a:solidFill>
                <a:latin typeface="Impact" panose="020B0806030902050204" pitchFamily="34" charset="0"/>
                <a:ea typeface="+mn-ea"/>
                <a:cs typeface="Arial" panose="020B0604020202020204" pitchFamily="34" charset="0"/>
              </a:defRPr>
            </a:lvl5pPr>
          </a:lstStyle>
          <a:p>
            <a:pPr lvl="0"/>
            <a:r>
              <a:rPr lang="en-US" dirty="0"/>
              <a:t>THANK YOU</a:t>
            </a:r>
            <a:endParaRPr lang="en-GB" dirty="0"/>
          </a:p>
        </p:txBody>
      </p:sp>
      <p:pic>
        <p:nvPicPr>
          <p:cNvPr id="7" name="Picture 6">
            <a:extLst>
              <a:ext uri="{FF2B5EF4-FFF2-40B4-BE49-F238E27FC236}">
                <a16:creationId xmlns:a16="http://schemas.microsoft.com/office/drawing/2014/main" id="{FB1C5A06-029F-4E39-8AE3-98FDF6E67E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834" y="5573065"/>
            <a:ext cx="2811264" cy="927026"/>
          </a:xfrm>
          <a:prstGeom prst="rect">
            <a:avLst/>
          </a:prstGeom>
        </p:spPr>
      </p:pic>
      <p:grpSp>
        <p:nvGrpSpPr>
          <p:cNvPr id="12" name="Group 11">
            <a:extLst>
              <a:ext uri="{FF2B5EF4-FFF2-40B4-BE49-F238E27FC236}">
                <a16:creationId xmlns:a16="http://schemas.microsoft.com/office/drawing/2014/main" id="{3AB2AECB-A204-4B3A-9699-1CA974BC2A95}"/>
              </a:ext>
            </a:extLst>
          </p:cNvPr>
          <p:cNvGrpSpPr/>
          <p:nvPr userDrawn="1"/>
        </p:nvGrpSpPr>
        <p:grpSpPr>
          <a:xfrm>
            <a:off x="5453443" y="4171098"/>
            <a:ext cx="6173432" cy="2331710"/>
            <a:chOff x="5453443" y="4171098"/>
            <a:chExt cx="6173432" cy="2331710"/>
          </a:xfrm>
        </p:grpSpPr>
        <p:pic>
          <p:nvPicPr>
            <p:cNvPr id="13" name="Picture 12">
              <a:extLst>
                <a:ext uri="{FF2B5EF4-FFF2-40B4-BE49-F238E27FC236}">
                  <a16:creationId xmlns:a16="http://schemas.microsoft.com/office/drawing/2014/main" id="{9DBF0C14-E6F4-49E4-9192-7B5124AF62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3443" y="4864884"/>
              <a:ext cx="6173432" cy="1637924"/>
            </a:xfrm>
            <a:prstGeom prst="rect">
              <a:avLst/>
            </a:prstGeom>
          </p:spPr>
        </p:pic>
        <p:sp>
          <p:nvSpPr>
            <p:cNvPr id="14" name="TextBox 13">
              <a:extLst>
                <a:ext uri="{FF2B5EF4-FFF2-40B4-BE49-F238E27FC236}">
                  <a16:creationId xmlns:a16="http://schemas.microsoft.com/office/drawing/2014/main" id="{CD037A0D-80BC-4917-9FC2-B687395EA2A4}"/>
                </a:ext>
              </a:extLst>
            </p:cNvPr>
            <p:cNvSpPr txBox="1"/>
            <p:nvPr/>
          </p:nvSpPr>
          <p:spPr>
            <a:xfrm>
              <a:off x="5455156" y="5956217"/>
              <a:ext cx="1085199"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REMEMBERED</a:t>
              </a:r>
            </a:p>
          </p:txBody>
        </p:sp>
        <p:sp>
          <p:nvSpPr>
            <p:cNvPr id="15" name="TextBox 14">
              <a:extLst>
                <a:ext uri="{FF2B5EF4-FFF2-40B4-BE49-F238E27FC236}">
                  <a16:creationId xmlns:a16="http://schemas.microsoft.com/office/drawing/2014/main" id="{8B627281-0BF2-41F2-8338-7B2BFF49E0FD}"/>
                </a:ext>
              </a:extLst>
            </p:cNvPr>
            <p:cNvSpPr txBox="1"/>
            <p:nvPr/>
          </p:nvSpPr>
          <p:spPr>
            <a:xfrm>
              <a:off x="6724502" y="5956217"/>
              <a:ext cx="1086884"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STAYS</a:t>
              </a:r>
            </a:p>
            <a:p>
              <a:pPr algn="ctr">
                <a:lnSpc>
                  <a:spcPts val="1100"/>
                </a:lnSpc>
                <a:spcBef>
                  <a:spcPts val="0"/>
                </a:spcBef>
              </a:pPr>
              <a:r>
                <a:rPr lang="en-US" sz="1200" dirty="0">
                  <a:solidFill>
                    <a:schemeClr val="bg1"/>
                  </a:solidFill>
                  <a:latin typeface="Impact" panose="020B0806030902050204" pitchFamily="34" charset="0"/>
                </a:rPr>
                <a:t>IN THE HOME</a:t>
              </a:r>
            </a:p>
          </p:txBody>
        </p:sp>
        <p:sp>
          <p:nvSpPr>
            <p:cNvPr id="16" name="TextBox 15">
              <a:extLst>
                <a:ext uri="{FF2B5EF4-FFF2-40B4-BE49-F238E27FC236}">
                  <a16:creationId xmlns:a16="http://schemas.microsoft.com/office/drawing/2014/main" id="{F030FD7F-DE3C-40C1-BC82-7F6ECC209617}"/>
                </a:ext>
              </a:extLst>
            </p:cNvPr>
            <p:cNvSpPr txBox="1"/>
            <p:nvPr/>
          </p:nvSpPr>
          <p:spPr>
            <a:xfrm>
              <a:off x="7995684" y="5956217"/>
              <a:ext cx="1084521"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DELIVERS</a:t>
              </a:r>
            </a:p>
            <a:p>
              <a:pPr algn="ctr">
                <a:lnSpc>
                  <a:spcPts val="1100"/>
                </a:lnSpc>
                <a:spcBef>
                  <a:spcPts val="0"/>
                </a:spcBef>
              </a:pPr>
              <a:r>
                <a:rPr lang="en-US" sz="1200" dirty="0">
                  <a:solidFill>
                    <a:schemeClr val="bg1"/>
                  </a:solidFill>
                  <a:latin typeface="Impact" panose="020B0806030902050204" pitchFamily="34" charset="0"/>
                </a:rPr>
                <a:t>LASTING RESULTS</a:t>
              </a:r>
            </a:p>
          </p:txBody>
        </p:sp>
        <p:sp>
          <p:nvSpPr>
            <p:cNvPr id="17" name="TextBox 16">
              <a:extLst>
                <a:ext uri="{FF2B5EF4-FFF2-40B4-BE49-F238E27FC236}">
                  <a16:creationId xmlns:a16="http://schemas.microsoft.com/office/drawing/2014/main" id="{CD7229BF-D3C7-4F05-8408-C4E65D98558B}"/>
                </a:ext>
              </a:extLst>
            </p:cNvPr>
            <p:cNvSpPr txBox="1"/>
            <p:nvPr/>
          </p:nvSpPr>
          <p:spPr>
            <a:xfrm>
              <a:off x="9264502" y="5956217"/>
              <a:ext cx="1084522"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REACHES</a:t>
              </a:r>
            </a:p>
            <a:p>
              <a:pPr algn="ctr">
                <a:lnSpc>
                  <a:spcPts val="1100"/>
                </a:lnSpc>
                <a:spcBef>
                  <a:spcPts val="0"/>
                </a:spcBef>
              </a:pPr>
              <a:r>
                <a:rPr lang="en-US" sz="1200" dirty="0">
                  <a:solidFill>
                    <a:schemeClr val="bg1"/>
                  </a:solidFill>
                  <a:latin typeface="Impact" panose="020B0806030902050204" pitchFamily="34" charset="0"/>
                </a:rPr>
                <a:t>EVERYONE</a:t>
              </a:r>
            </a:p>
          </p:txBody>
        </p:sp>
        <p:sp>
          <p:nvSpPr>
            <p:cNvPr id="18" name="TextBox 17">
              <a:extLst>
                <a:ext uri="{FF2B5EF4-FFF2-40B4-BE49-F238E27FC236}">
                  <a16:creationId xmlns:a16="http://schemas.microsoft.com/office/drawing/2014/main" id="{67F48959-6843-444A-9A53-396A53060FFA}"/>
                </a:ext>
              </a:extLst>
            </p:cNvPr>
            <p:cNvSpPr txBox="1"/>
            <p:nvPr/>
          </p:nvSpPr>
          <p:spPr>
            <a:xfrm>
              <a:off x="10530957" y="5956217"/>
              <a:ext cx="1095917" cy="374461"/>
            </a:xfrm>
            <a:prstGeom prst="rect">
              <a:avLst/>
            </a:prstGeom>
            <a:noFill/>
          </p:spPr>
          <p:txBody>
            <a:bodyPr wrap="square" lIns="0" rIns="0" rtlCol="0">
              <a:spAutoFit/>
            </a:bodyPr>
            <a:lstStyle/>
            <a:p>
              <a:pPr algn="ctr">
                <a:lnSpc>
                  <a:spcPts val="1100"/>
                </a:lnSpc>
                <a:spcBef>
                  <a:spcPts val="0"/>
                </a:spcBef>
              </a:pPr>
              <a:r>
                <a:rPr lang="en-US" sz="1200" dirty="0">
                  <a:solidFill>
                    <a:schemeClr val="bg1"/>
                  </a:solidFill>
                  <a:latin typeface="Impact" panose="020B0806030902050204" pitchFamily="34" charset="0"/>
                </a:rPr>
                <a:t>MAIL IS</a:t>
              </a:r>
            </a:p>
            <a:p>
              <a:pPr algn="ctr">
                <a:lnSpc>
                  <a:spcPts val="1100"/>
                </a:lnSpc>
                <a:spcBef>
                  <a:spcPts val="0"/>
                </a:spcBef>
              </a:pPr>
              <a:r>
                <a:rPr lang="en-US" sz="1200" dirty="0">
                  <a:solidFill>
                    <a:schemeClr val="bg1"/>
                  </a:solidFill>
                  <a:latin typeface="Impact" panose="020B0806030902050204" pitchFamily="34" charset="0"/>
                </a:rPr>
                <a:t>TRUSTED</a:t>
              </a:r>
            </a:p>
          </p:txBody>
        </p:sp>
        <p:pic>
          <p:nvPicPr>
            <p:cNvPr id="19" name="Picture 18">
              <a:extLst>
                <a:ext uri="{FF2B5EF4-FFF2-40B4-BE49-F238E27FC236}">
                  <a16:creationId xmlns:a16="http://schemas.microsoft.com/office/drawing/2014/main" id="{02616AFD-F39B-4D30-A405-4A5A821ECA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3781" y="4436807"/>
              <a:ext cx="694129" cy="586289"/>
            </a:xfrm>
            <a:prstGeom prst="rect">
              <a:avLst/>
            </a:prstGeom>
          </p:spPr>
        </p:pic>
        <p:pic>
          <p:nvPicPr>
            <p:cNvPr id="20" name="Picture 19">
              <a:extLst>
                <a:ext uri="{FF2B5EF4-FFF2-40B4-BE49-F238E27FC236}">
                  <a16:creationId xmlns:a16="http://schemas.microsoft.com/office/drawing/2014/main" id="{2A862A30-8830-463F-8BB0-2FDDC71710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56427" y="4503751"/>
              <a:ext cx="670202" cy="598510"/>
            </a:xfrm>
            <a:prstGeom prst="rect">
              <a:avLst/>
            </a:prstGeom>
          </p:spPr>
        </p:pic>
        <p:pic>
          <p:nvPicPr>
            <p:cNvPr id="21" name="Picture 20">
              <a:extLst>
                <a:ext uri="{FF2B5EF4-FFF2-40B4-BE49-F238E27FC236}">
                  <a16:creationId xmlns:a16="http://schemas.microsoft.com/office/drawing/2014/main" id="{1E9BB0D4-CA3D-4109-8B39-AD5F916147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7658" y="4462049"/>
              <a:ext cx="396719" cy="573646"/>
            </a:xfrm>
            <a:prstGeom prst="rect">
              <a:avLst/>
            </a:prstGeom>
          </p:spPr>
        </p:pic>
        <p:pic>
          <p:nvPicPr>
            <p:cNvPr id="22" name="Picture 21">
              <a:extLst>
                <a:ext uri="{FF2B5EF4-FFF2-40B4-BE49-F238E27FC236}">
                  <a16:creationId xmlns:a16="http://schemas.microsoft.com/office/drawing/2014/main" id="{F9CA0C8A-AA95-40C4-8A93-413DE82C60C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072998" y="4171098"/>
              <a:ext cx="1491140" cy="1055075"/>
            </a:xfrm>
            <a:prstGeom prst="rect">
              <a:avLst/>
            </a:prstGeom>
          </p:spPr>
        </p:pic>
        <p:pic>
          <p:nvPicPr>
            <p:cNvPr id="23" name="Picture 22">
              <a:extLst>
                <a:ext uri="{FF2B5EF4-FFF2-40B4-BE49-F238E27FC236}">
                  <a16:creationId xmlns:a16="http://schemas.microsoft.com/office/drawing/2014/main" id="{6B0027A3-538F-453D-860C-19E1AB9E39C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87003" y="4438549"/>
              <a:ext cx="413304" cy="590580"/>
            </a:xfrm>
            <a:prstGeom prst="rect">
              <a:avLst/>
            </a:prstGeom>
          </p:spPr>
        </p:pic>
      </p:grpSp>
    </p:spTree>
    <p:extLst>
      <p:ext uri="{BB962C8B-B14F-4D97-AF65-F5344CB8AC3E}">
        <p14:creationId xmlns:p14="http://schemas.microsoft.com/office/powerpoint/2010/main" val="12251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3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EF7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THREE HEADER</a:t>
            </a:r>
            <a:br>
              <a:rPr lang="en-US" dirty="0"/>
            </a:br>
            <a:r>
              <a:rPr lang="en-US" dirty="0"/>
              <a:t>GOES HERE</a:t>
            </a:r>
            <a:endParaRPr lang="en-GB" dirty="0"/>
          </a:p>
        </p:txBody>
      </p:sp>
    </p:spTree>
    <p:extLst>
      <p:ext uri="{BB962C8B-B14F-4D97-AF65-F5344CB8AC3E}">
        <p14:creationId xmlns:p14="http://schemas.microsoft.com/office/powerpoint/2010/main" val="195633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4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95C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FOUR HEADER</a:t>
            </a:r>
            <a:br>
              <a:rPr lang="en-US" dirty="0"/>
            </a:br>
            <a:r>
              <a:rPr lang="en-US" dirty="0"/>
              <a:t>GOES HERE</a:t>
            </a:r>
            <a:endParaRPr lang="en-GB" dirty="0"/>
          </a:p>
        </p:txBody>
      </p:sp>
    </p:spTree>
    <p:extLst>
      <p:ext uri="{BB962C8B-B14F-4D97-AF65-F5344CB8AC3E}">
        <p14:creationId xmlns:p14="http://schemas.microsoft.com/office/powerpoint/2010/main" val="218778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5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82C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FIVE HEADER</a:t>
            </a:r>
            <a:br>
              <a:rPr lang="en-US" dirty="0"/>
            </a:br>
            <a:r>
              <a:rPr lang="en-US" dirty="0"/>
              <a:t>GOES HERE</a:t>
            </a:r>
            <a:endParaRPr lang="en-GB" dirty="0"/>
          </a:p>
        </p:txBody>
      </p:sp>
    </p:spTree>
    <p:extLst>
      <p:ext uri="{BB962C8B-B14F-4D97-AF65-F5344CB8AC3E}">
        <p14:creationId xmlns:p14="http://schemas.microsoft.com/office/powerpoint/2010/main" val="92482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6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9F67FA-54B1-48C7-B6A5-4D2E424ACEBA}"/>
              </a:ext>
            </a:extLst>
          </p:cNvPr>
          <p:cNvSpPr/>
          <p:nvPr userDrawn="1"/>
        </p:nvSpPr>
        <p:spPr>
          <a:xfrm>
            <a:off x="519038" y="368300"/>
            <a:ext cx="11153923" cy="5938923"/>
          </a:xfrm>
          <a:prstGeom prst="rect">
            <a:avLst/>
          </a:prstGeom>
          <a:solidFill>
            <a:srgbClr val="FDC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864000" y="3916800"/>
            <a:ext cx="5232000" cy="2065950"/>
          </a:xfrm>
          <a:prstGeom prst="rect">
            <a:avLst/>
          </a:prstGeom>
        </p:spPr>
        <p:txBody>
          <a:bodyPr lIns="0" tIns="0" rIns="0" bIns="0" anchor="b" anchorCtr="0">
            <a:noAutofit/>
          </a:bodyPr>
          <a:lstStyle>
            <a:lvl1pPr marL="0" indent="0" algn="l" defTabSz="914400" rtl="0" eaLnBrk="1" latinLnBrk="0" hangingPunct="1">
              <a:lnSpc>
                <a:spcPts val="5500"/>
              </a:lnSpc>
              <a:spcBef>
                <a:spcPts val="0"/>
              </a:spcBef>
              <a:buFont typeface="Arial" panose="020B0604020202020204" pitchFamily="34" charset="0"/>
              <a:buNone/>
              <a:defRPr lang="en-GB" sz="6000" b="0" kern="1200" cap="all" spc="-100" baseline="0" dirty="0">
                <a:solidFill>
                  <a:schemeClr val="bg1"/>
                </a:solidFill>
                <a:latin typeface="Impact" panose="020B0806030902050204" pitchFamily="34" charset="0"/>
                <a:ea typeface="+mn-ea"/>
                <a:cs typeface="Arial" panose="020B060402020202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YOUR SECTION</a:t>
            </a:r>
            <a:br>
              <a:rPr lang="en-US" dirty="0"/>
            </a:br>
            <a:r>
              <a:rPr lang="en-US" dirty="0"/>
              <a:t>SIX HEADER</a:t>
            </a:r>
            <a:br>
              <a:rPr lang="en-US" dirty="0"/>
            </a:br>
            <a:r>
              <a:rPr lang="en-US" dirty="0"/>
              <a:t>GOES HERE</a:t>
            </a:r>
            <a:endParaRPr lang="en-GB" dirty="0"/>
          </a:p>
        </p:txBody>
      </p:sp>
    </p:spTree>
    <p:extLst>
      <p:ext uri="{BB962C8B-B14F-4D97-AF65-F5344CB8AC3E}">
        <p14:creationId xmlns:p14="http://schemas.microsoft.com/office/powerpoint/2010/main" val="12671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6339CB-56B7-4C35-9563-FB8C5C8A96D6}"/>
              </a:ext>
            </a:extLst>
          </p:cNvPr>
          <p:cNvSpPr>
            <a:spLocks noGrp="1"/>
          </p:cNvSpPr>
          <p:nvPr>
            <p:ph type="body" sz="quarter" idx="10" hasCustomPrompt="1"/>
          </p:nvPr>
        </p:nvSpPr>
        <p:spPr>
          <a:xfrm>
            <a:off x="1613766" y="2411952"/>
            <a:ext cx="8964468" cy="2065949"/>
          </a:xfrm>
          <a:prstGeom prst="rect">
            <a:avLst/>
          </a:prstGeom>
        </p:spPr>
        <p:txBody>
          <a:bodyPr lIns="0" tIns="0" rIns="0" bIns="0" anchor="ctr">
            <a:noAutofit/>
          </a:bodyPr>
          <a:lstStyle>
            <a:lvl1pPr marL="0" indent="0" algn="ctr">
              <a:buNone/>
              <a:defRPr sz="4400" spc="-100" baseline="0">
                <a:latin typeface="Impact" panose="020B0806030902050204" pitchFamily="34" charset="0"/>
              </a:defRPr>
            </a:lvl1pPr>
            <a:lvl2pPr marL="457200" indent="0">
              <a:buNone/>
              <a:defRPr sz="4400" spc="-100" baseline="0">
                <a:latin typeface="Impact" panose="020B0806030902050204" pitchFamily="34" charset="0"/>
              </a:defRPr>
            </a:lvl2pPr>
            <a:lvl3pPr marL="914400" indent="0">
              <a:buNone/>
              <a:defRPr sz="4400" spc="-100" baseline="0">
                <a:latin typeface="Impact" panose="020B0806030902050204" pitchFamily="34" charset="0"/>
              </a:defRPr>
            </a:lvl3pPr>
            <a:lvl4pPr marL="1371600" indent="0">
              <a:buNone/>
              <a:defRPr sz="4400" spc="-100" baseline="0">
                <a:latin typeface="Impact" panose="020B0806030902050204" pitchFamily="34" charset="0"/>
              </a:defRPr>
            </a:lvl4pPr>
            <a:lvl5pPr marL="1828800" indent="0">
              <a:buNone/>
              <a:defRPr sz="4400" spc="-100" baseline="0">
                <a:latin typeface="Impact" panose="020B0806030902050204" pitchFamily="34" charset="0"/>
              </a:defRPr>
            </a:lvl5pPr>
          </a:lstStyle>
          <a:p>
            <a:pPr algn="ctr">
              <a:lnSpc>
                <a:spcPts val="5500"/>
              </a:lnSpc>
              <a:spcBef>
                <a:spcPts val="0"/>
              </a:spcBef>
            </a:pPr>
            <a:r>
              <a:rPr lang="en-US" sz="4400" b="0" spc="-100" dirty="0">
                <a:solidFill>
                  <a:schemeClr val="tx1"/>
                </a:solidFill>
                <a:latin typeface="Impact" panose="020B0806030902050204" pitchFamily="34" charset="0"/>
              </a:rPr>
              <a:t>“STATEMENT HERE, WITH OR WITHOUT QUOTE MARKS. </a:t>
            </a:r>
            <a:r>
              <a:rPr lang="en-US" sz="4400" b="0" spc="-100" dirty="0">
                <a:solidFill>
                  <a:srgbClr val="E20C18"/>
                </a:solidFill>
                <a:latin typeface="Impact" panose="020B0806030902050204" pitchFamily="34" charset="0"/>
              </a:rPr>
              <a:t>STATEMENT</a:t>
            </a:r>
            <a:r>
              <a:rPr lang="en-US" sz="4400" b="0" spc="-100" dirty="0">
                <a:solidFill>
                  <a:schemeClr val="tx1"/>
                </a:solidFill>
                <a:latin typeface="Impact" panose="020B0806030902050204" pitchFamily="34" charset="0"/>
              </a:rPr>
              <a:t> HERE WITH OR WITHOUT QUOTE MARKS.”</a:t>
            </a:r>
            <a:endParaRPr lang="en-US" sz="1400" b="0" cap="none" dirty="0">
              <a:latin typeface="Arial" panose="020B0604020202020204" pitchFamily="34" charset="0"/>
            </a:endParaRPr>
          </a:p>
        </p:txBody>
      </p:sp>
    </p:spTree>
    <p:extLst>
      <p:ext uri="{BB962C8B-B14F-4D97-AF65-F5344CB8AC3E}">
        <p14:creationId xmlns:p14="http://schemas.microsoft.com/office/powerpoint/2010/main" val="274244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out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B23ECC-1AC0-4A5F-A6B6-2E164958E3D4}"/>
              </a:ext>
            </a:extLst>
          </p:cNvPr>
          <p:cNvSpPr>
            <a:spLocks noGrp="1"/>
          </p:cNvSpPr>
          <p:nvPr>
            <p:ph type="body" sz="quarter" idx="10" hasCustomPrompt="1"/>
          </p:nvPr>
        </p:nvSpPr>
        <p:spPr>
          <a:xfrm>
            <a:off x="1613767" y="2411953"/>
            <a:ext cx="8964468" cy="2065950"/>
          </a:xfrm>
          <a:prstGeom prst="rect">
            <a:avLst/>
          </a:prstGeom>
        </p:spPr>
        <p:txBody>
          <a:bodyPr lIns="0" tIns="0" rIns="0" bIns="0" anchor="ctr" anchorCtr="0">
            <a:noAutofit/>
          </a:bodyPr>
          <a:lstStyle>
            <a:lvl1pPr marL="0" indent="0" algn="ctr">
              <a:buNone/>
              <a:defRPr sz="9600" cap="all" spc="-100" baseline="0">
                <a:latin typeface="Impact" panose="020B0806030902050204" pitchFamily="34" charset="0"/>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WELCOME</a:t>
            </a:r>
            <a:endParaRPr lang="en-GB" dirty="0"/>
          </a:p>
        </p:txBody>
      </p:sp>
    </p:spTree>
    <p:extLst>
      <p:ext uri="{BB962C8B-B14F-4D97-AF65-F5344CB8AC3E}">
        <p14:creationId xmlns:p14="http://schemas.microsoft.com/office/powerpoint/2010/main" val="288251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B9506B-28DA-40CF-93CE-B54B9DE0F121}"/>
              </a:ext>
            </a:extLst>
          </p:cNvPr>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0" y="368300"/>
            <a:ext cx="188166" cy="1303424"/>
          </a:xfrm>
          <a:prstGeom prst="rect">
            <a:avLst/>
          </a:prstGeom>
        </p:spPr>
      </p:pic>
      <p:sp>
        <p:nvSpPr>
          <p:cNvPr id="2" name="MSIPCMContentMarking" descr="{&quot;HashCode&quot;:-685326706,&quot;Placement&quot;:&quot;Footer&quot;}">
            <a:extLst>
              <a:ext uri="{FF2B5EF4-FFF2-40B4-BE49-F238E27FC236}">
                <a16:creationId xmlns:a16="http://schemas.microsoft.com/office/drawing/2014/main" id="{248A8C3E-676E-42C9-B067-B32C87A0EDD3}"/>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685" r:id="rId1"/>
    <p:sldLayoutId id="2147483689" r:id="rId2"/>
    <p:sldLayoutId id="2147483690" r:id="rId3"/>
    <p:sldLayoutId id="2147483691" r:id="rId4"/>
    <p:sldLayoutId id="2147483693" r:id="rId5"/>
    <p:sldLayoutId id="2147483692" r:id="rId6"/>
    <p:sldLayoutId id="2147483694" r:id="rId7"/>
    <p:sldLayoutId id="2147483686" r:id="rId8"/>
    <p:sldLayoutId id="2147483687" r:id="rId9"/>
    <p:sldLayoutId id="2147483688" r:id="rId10"/>
    <p:sldLayoutId id="2147483695" r:id="rId11"/>
    <p:sldLayoutId id="2147483696" r:id="rId12"/>
    <p:sldLayoutId id="2147483697" r:id="rId13"/>
    <p:sldLayoutId id="2147483698" r:id="rId14"/>
    <p:sldLayoutId id="2147483699" r:id="rId15"/>
    <p:sldLayoutId id="2147483700"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20" r:id="rId32"/>
    <p:sldLayoutId id="2147483719" r:id="rId3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6.tiff"/><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hart" Target="../charts/chart2.xml"/><Relationship Id="rId1" Type="http://schemas.openxmlformats.org/officeDocument/2006/relationships/slideLayout" Target="../slideLayouts/slideLayout10.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4.png"/><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373" y="334000"/>
            <a:ext cx="11563628" cy="1431300"/>
          </a:xfrm>
        </p:spPr>
        <p:txBody>
          <a:bodyPr/>
          <a:lstStyle/>
          <a:p>
            <a:r>
              <a:rPr lang="en-US" dirty="0"/>
              <a:t>How mail can support brands during covid-19 and beyond:</a:t>
            </a:r>
            <a:br>
              <a:rPr lang="en-US" dirty="0"/>
            </a:br>
            <a:endParaRPr lang="en-US" dirty="0"/>
          </a:p>
        </p:txBody>
      </p:sp>
    </p:spTree>
    <p:extLst>
      <p:ext uri="{BB962C8B-B14F-4D97-AF65-F5344CB8AC3E}">
        <p14:creationId xmlns:p14="http://schemas.microsoft.com/office/powerpoint/2010/main" val="279077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F785-3390-49E5-BF1F-0CCFC0E9D376}"/>
              </a:ext>
            </a:extLst>
          </p:cNvPr>
          <p:cNvSpPr>
            <a:spLocks noGrp="1"/>
          </p:cNvSpPr>
          <p:nvPr>
            <p:ph type="title"/>
          </p:nvPr>
        </p:nvSpPr>
        <p:spPr>
          <a:xfrm>
            <a:off x="385639" y="311134"/>
            <a:ext cx="11519478" cy="475686"/>
          </a:xfrm>
        </p:spPr>
        <p:txBody>
          <a:bodyPr/>
          <a:lstStyle/>
          <a:p>
            <a:r>
              <a:rPr lang="en-GB" dirty="0"/>
              <a:t>Many are rising to the challenge with new messaging or products…</a:t>
            </a:r>
          </a:p>
        </p:txBody>
      </p:sp>
      <p:sp>
        <p:nvSpPr>
          <p:cNvPr id="3" name="Slide Number Placeholder 2">
            <a:extLst>
              <a:ext uri="{FF2B5EF4-FFF2-40B4-BE49-F238E27FC236}">
                <a16:creationId xmlns:a16="http://schemas.microsoft.com/office/drawing/2014/main" id="{18D39E4B-2925-4077-9662-A7295126576F}"/>
              </a:ext>
            </a:extLst>
          </p:cNvPr>
          <p:cNvSpPr>
            <a:spLocks noGrp="1"/>
          </p:cNvSpPr>
          <p:nvPr>
            <p:ph type="sldNum" sz="quarter" idx="10"/>
          </p:nvPr>
        </p:nvSpPr>
        <p:spPr/>
        <p:txBody>
          <a:bodyPr/>
          <a:lstStyle/>
          <a:p>
            <a:fld id="{887360FE-02F5-4392-9C12-7D03F05745BB}" type="slidenum">
              <a:rPr lang="en-GB" smtClean="0"/>
              <a:pPr/>
              <a:t>10</a:t>
            </a:fld>
            <a:endParaRPr lang="en-GB" dirty="0"/>
          </a:p>
        </p:txBody>
      </p:sp>
      <p:pic>
        <p:nvPicPr>
          <p:cNvPr id="7" name="Picture 6">
            <a:extLst>
              <a:ext uri="{FF2B5EF4-FFF2-40B4-BE49-F238E27FC236}">
                <a16:creationId xmlns:a16="http://schemas.microsoft.com/office/drawing/2014/main" id="{BCB52023-C238-46AE-9E13-E8124D4402D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9599" b="24962"/>
          <a:stretch/>
        </p:blipFill>
        <p:spPr>
          <a:xfrm>
            <a:off x="3928271" y="2504727"/>
            <a:ext cx="3870426" cy="3814645"/>
          </a:xfrm>
          <a:prstGeom prst="rect">
            <a:avLst/>
          </a:prstGeom>
        </p:spPr>
      </p:pic>
      <p:pic>
        <p:nvPicPr>
          <p:cNvPr id="1026" name="Picture 2" descr="Tesco ad promotes in-store social distancing">
            <a:extLst>
              <a:ext uri="{FF2B5EF4-FFF2-40B4-BE49-F238E27FC236}">
                <a16:creationId xmlns:a16="http://schemas.microsoft.com/office/drawing/2014/main" id="{E95E0146-B29B-48CF-B54F-011D22EB38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041" y="1936718"/>
            <a:ext cx="3510018" cy="2341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ime Out rebrands to Time In as coronavirus 'social distancing ...">
            <a:extLst>
              <a:ext uri="{FF2B5EF4-FFF2-40B4-BE49-F238E27FC236}">
                <a16:creationId xmlns:a16="http://schemas.microsoft.com/office/drawing/2014/main" id="{BDDBA49D-7904-4CBA-80F9-EDB98E0386C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2421" y="4719172"/>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ust 8% of consumers think brands should stop advertising due to ...">
            <a:extLst>
              <a:ext uri="{FF2B5EF4-FFF2-40B4-BE49-F238E27FC236}">
                <a16:creationId xmlns:a16="http://schemas.microsoft.com/office/drawing/2014/main" id="{E9766AF6-101E-405C-8095-24D3EEECFAE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30754" y="1989706"/>
            <a:ext cx="3874262" cy="16707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194BE90-A0CC-421B-8718-3FB4E7A7F23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0521" t="32283" r="11042" b="16111"/>
          <a:stretch/>
        </p:blipFill>
        <p:spPr>
          <a:xfrm>
            <a:off x="7798697" y="4868294"/>
            <a:ext cx="4006319" cy="1301955"/>
          </a:xfrm>
          <a:prstGeom prst="rect">
            <a:avLst/>
          </a:prstGeom>
        </p:spPr>
      </p:pic>
    </p:spTree>
    <p:extLst>
      <p:ext uri="{BB962C8B-B14F-4D97-AF65-F5344CB8AC3E}">
        <p14:creationId xmlns:p14="http://schemas.microsoft.com/office/powerpoint/2010/main" val="312050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1F0CF-7285-4D14-915F-7493A38A9D02}"/>
              </a:ext>
            </a:extLst>
          </p:cNvPr>
          <p:cNvSpPr>
            <a:spLocks noGrp="1"/>
          </p:cNvSpPr>
          <p:nvPr>
            <p:ph type="title"/>
          </p:nvPr>
        </p:nvSpPr>
        <p:spPr>
          <a:xfrm>
            <a:off x="333097" y="335836"/>
            <a:ext cx="11856005" cy="457636"/>
          </a:xfrm>
        </p:spPr>
        <p:txBody>
          <a:bodyPr/>
          <a:lstStyle/>
          <a:p>
            <a:r>
              <a:rPr lang="en-GB" dirty="0"/>
              <a:t>but those who develop a new genuine purpose  are standing out</a:t>
            </a:r>
          </a:p>
        </p:txBody>
      </p:sp>
      <p:sp>
        <p:nvSpPr>
          <p:cNvPr id="3" name="Slide Number Placeholder 2">
            <a:extLst>
              <a:ext uri="{FF2B5EF4-FFF2-40B4-BE49-F238E27FC236}">
                <a16:creationId xmlns:a16="http://schemas.microsoft.com/office/drawing/2014/main" id="{6EB7406E-9E5D-4271-99E9-0C0D9B6A41F7}"/>
              </a:ext>
            </a:extLst>
          </p:cNvPr>
          <p:cNvSpPr>
            <a:spLocks noGrp="1"/>
          </p:cNvSpPr>
          <p:nvPr>
            <p:ph type="sldNum" sz="quarter" idx="10"/>
          </p:nvPr>
        </p:nvSpPr>
        <p:spPr/>
        <p:txBody>
          <a:bodyPr/>
          <a:lstStyle/>
          <a:p>
            <a:fld id="{887360FE-02F5-4392-9C12-7D03F05745BB}" type="slidenum">
              <a:rPr lang="en-GB" smtClean="0"/>
              <a:pPr/>
              <a:t>11</a:t>
            </a:fld>
            <a:endParaRPr lang="en-GB" dirty="0"/>
          </a:p>
        </p:txBody>
      </p:sp>
      <p:sp>
        <p:nvSpPr>
          <p:cNvPr id="6" name="TextBox 5">
            <a:extLst>
              <a:ext uri="{FF2B5EF4-FFF2-40B4-BE49-F238E27FC236}">
                <a16:creationId xmlns:a16="http://schemas.microsoft.com/office/drawing/2014/main" id="{19AAEEBE-B67E-4344-8928-486515FC9011}"/>
              </a:ext>
            </a:extLst>
          </p:cNvPr>
          <p:cNvSpPr txBox="1"/>
          <p:nvPr/>
        </p:nvSpPr>
        <p:spPr>
          <a:xfrm>
            <a:off x="2172840" y="2174059"/>
            <a:ext cx="3251132" cy="1323439"/>
          </a:xfrm>
          <a:prstGeom prst="rect">
            <a:avLst/>
          </a:prstGeom>
          <a:noFill/>
        </p:spPr>
        <p:txBody>
          <a:bodyPr wrap="square" rtlCol="0">
            <a:spAutoFit/>
          </a:bodyPr>
          <a:lstStyle/>
          <a:p>
            <a:pPr algn="ctr"/>
            <a:r>
              <a:rPr lang="en-GB" sz="1600" dirty="0"/>
              <a:t>Premier Inn opened their hotels up to keyworkers. They also offered customers full refunds or the flexibility to rebook for future stays.</a:t>
            </a:r>
          </a:p>
        </p:txBody>
      </p:sp>
      <p:pic>
        <p:nvPicPr>
          <p:cNvPr id="7" name="Picture 6">
            <a:extLst>
              <a:ext uri="{FF2B5EF4-FFF2-40B4-BE49-F238E27FC236}">
                <a16:creationId xmlns:a16="http://schemas.microsoft.com/office/drawing/2014/main" id="{0B96C699-D447-4DF0-98FF-4FA1889DE8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841" y="2142999"/>
            <a:ext cx="1165000" cy="1139339"/>
          </a:xfrm>
          <a:prstGeom prst="rect">
            <a:avLst/>
          </a:prstGeom>
        </p:spPr>
      </p:pic>
      <p:sp>
        <p:nvSpPr>
          <p:cNvPr id="10" name="TextBox 9">
            <a:extLst>
              <a:ext uri="{FF2B5EF4-FFF2-40B4-BE49-F238E27FC236}">
                <a16:creationId xmlns:a16="http://schemas.microsoft.com/office/drawing/2014/main" id="{26CA2AD2-5058-4D68-9E71-72E945E43BFF}"/>
              </a:ext>
            </a:extLst>
          </p:cNvPr>
          <p:cNvSpPr txBox="1"/>
          <p:nvPr/>
        </p:nvSpPr>
        <p:spPr>
          <a:xfrm>
            <a:off x="9316666" y="4754909"/>
            <a:ext cx="2555221" cy="1323439"/>
          </a:xfrm>
          <a:prstGeom prst="rect">
            <a:avLst/>
          </a:prstGeom>
          <a:noFill/>
        </p:spPr>
        <p:txBody>
          <a:bodyPr wrap="square" rtlCol="0">
            <a:spAutoFit/>
          </a:bodyPr>
          <a:lstStyle/>
          <a:p>
            <a:pPr algn="ctr"/>
            <a:r>
              <a:rPr lang="en-GB" sz="1600" dirty="0"/>
              <a:t>Heinz is using it’s expertise to ensure schoolchildren still get their much needed free breakfast</a:t>
            </a:r>
          </a:p>
        </p:txBody>
      </p:sp>
      <p:pic>
        <p:nvPicPr>
          <p:cNvPr id="11" name="Picture 10">
            <a:extLst>
              <a:ext uri="{FF2B5EF4-FFF2-40B4-BE49-F238E27FC236}">
                <a16:creationId xmlns:a16="http://schemas.microsoft.com/office/drawing/2014/main" id="{BA7A987B-2DBD-45E4-83E9-87BBAF292B31}"/>
              </a:ext>
            </a:extLst>
          </p:cNvPr>
          <p:cNvPicPr>
            <a:picLocks noChangeAspect="1"/>
          </p:cNvPicPr>
          <p:nvPr/>
        </p:nvPicPr>
        <p:blipFill rotWithShape="1">
          <a:blip r:embed="rId4">
            <a:extLst>
              <a:ext uri="{28A0092B-C50C-407E-A947-70E740481C1C}">
                <a14:useLocalDpi xmlns:a14="http://schemas.microsoft.com/office/drawing/2010/main"/>
              </a:ext>
            </a:extLst>
          </a:blip>
          <a:srcRect t="24537" b="25685"/>
          <a:stretch/>
        </p:blipFill>
        <p:spPr>
          <a:xfrm>
            <a:off x="6668878" y="2142999"/>
            <a:ext cx="2143125" cy="1066800"/>
          </a:xfrm>
          <a:prstGeom prst="rect">
            <a:avLst/>
          </a:prstGeom>
        </p:spPr>
      </p:pic>
      <p:sp>
        <p:nvSpPr>
          <p:cNvPr id="13" name="TextBox 12">
            <a:extLst>
              <a:ext uri="{FF2B5EF4-FFF2-40B4-BE49-F238E27FC236}">
                <a16:creationId xmlns:a16="http://schemas.microsoft.com/office/drawing/2014/main" id="{44EAF943-1B1D-44A3-A430-384F10843D1D}"/>
              </a:ext>
            </a:extLst>
          </p:cNvPr>
          <p:cNvSpPr txBox="1"/>
          <p:nvPr/>
        </p:nvSpPr>
        <p:spPr>
          <a:xfrm>
            <a:off x="9252189" y="1960440"/>
            <a:ext cx="2684177" cy="1077218"/>
          </a:xfrm>
          <a:prstGeom prst="rect">
            <a:avLst/>
          </a:prstGeom>
          <a:noFill/>
        </p:spPr>
        <p:txBody>
          <a:bodyPr wrap="square" rtlCol="0">
            <a:spAutoFit/>
          </a:bodyPr>
          <a:lstStyle/>
          <a:p>
            <a:pPr algn="ctr"/>
            <a:r>
              <a:rPr lang="en-GB" sz="1600" dirty="0"/>
              <a:t>Iceland were the first supermarket to offer priority shopping times for vulnerable audiences</a:t>
            </a:r>
          </a:p>
        </p:txBody>
      </p:sp>
      <p:sp>
        <p:nvSpPr>
          <p:cNvPr id="14" name="TextBox 13">
            <a:extLst>
              <a:ext uri="{FF2B5EF4-FFF2-40B4-BE49-F238E27FC236}">
                <a16:creationId xmlns:a16="http://schemas.microsoft.com/office/drawing/2014/main" id="{7C65A4C4-34D0-4E3F-8302-F12AE43476E3}"/>
              </a:ext>
            </a:extLst>
          </p:cNvPr>
          <p:cNvSpPr txBox="1"/>
          <p:nvPr/>
        </p:nvSpPr>
        <p:spPr>
          <a:xfrm>
            <a:off x="1983035" y="4588631"/>
            <a:ext cx="3933023" cy="1323439"/>
          </a:xfrm>
          <a:prstGeom prst="rect">
            <a:avLst/>
          </a:prstGeom>
          <a:noFill/>
        </p:spPr>
        <p:txBody>
          <a:bodyPr wrap="square" rtlCol="0">
            <a:spAutoFit/>
          </a:bodyPr>
          <a:lstStyle/>
          <a:p>
            <a:pPr algn="ctr"/>
            <a:r>
              <a:rPr lang="en-US" sz="1600" dirty="0"/>
              <a:t>Burberry repurposed their trench coat factory in Yorkshire to make non-surgical gowns and masks for patients in UK hospitals.</a:t>
            </a:r>
            <a:br>
              <a:rPr lang="en-US" sz="1600" dirty="0"/>
            </a:br>
            <a:endParaRPr lang="en-GB" sz="1600" dirty="0"/>
          </a:p>
        </p:txBody>
      </p:sp>
      <p:pic>
        <p:nvPicPr>
          <p:cNvPr id="2050" name="Picture 2" descr="Burberry logo | Logok">
            <a:extLst>
              <a:ext uri="{FF2B5EF4-FFF2-40B4-BE49-F238E27FC236}">
                <a16:creationId xmlns:a16="http://schemas.microsoft.com/office/drawing/2014/main" id="{4B63F5AF-F91E-4D28-9530-8893FF73BF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2358" y="4164713"/>
            <a:ext cx="2311400" cy="1733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5096C88-7F14-E14E-A287-3CA52B397F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8878" y="4094650"/>
            <a:ext cx="2311400" cy="2311400"/>
          </a:xfrm>
          <a:prstGeom prst="rect">
            <a:avLst/>
          </a:prstGeom>
        </p:spPr>
      </p:pic>
    </p:spTree>
    <p:extLst>
      <p:ext uri="{BB962C8B-B14F-4D97-AF65-F5344CB8AC3E}">
        <p14:creationId xmlns:p14="http://schemas.microsoft.com/office/powerpoint/2010/main" val="144767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5E94E4-AC34-47AC-95F7-74E13F23CF37}"/>
              </a:ext>
            </a:extLst>
          </p:cNvPr>
          <p:cNvSpPr>
            <a:spLocks noGrp="1"/>
          </p:cNvSpPr>
          <p:nvPr>
            <p:ph type="body" sz="quarter" idx="10"/>
          </p:nvPr>
        </p:nvSpPr>
        <p:spPr>
          <a:xfrm>
            <a:off x="863999" y="3916800"/>
            <a:ext cx="8015596" cy="2065950"/>
          </a:xfrm>
        </p:spPr>
        <p:txBody>
          <a:bodyPr/>
          <a:lstStyle/>
          <a:p>
            <a:r>
              <a:rPr lang="en-GB" dirty="0"/>
              <a:t>What mail can offer at this time</a:t>
            </a:r>
          </a:p>
        </p:txBody>
      </p:sp>
    </p:spTree>
    <p:extLst>
      <p:ext uri="{BB962C8B-B14F-4D97-AF65-F5344CB8AC3E}">
        <p14:creationId xmlns:p14="http://schemas.microsoft.com/office/powerpoint/2010/main" val="367944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9B4E-8A50-4E96-B95F-0442497CF496}"/>
              </a:ext>
            </a:extLst>
          </p:cNvPr>
          <p:cNvSpPr>
            <a:spLocks noGrp="1"/>
          </p:cNvSpPr>
          <p:nvPr>
            <p:ph type="title"/>
          </p:nvPr>
        </p:nvSpPr>
        <p:spPr>
          <a:xfrm>
            <a:off x="303571" y="371788"/>
            <a:ext cx="11156400" cy="475686"/>
          </a:xfrm>
        </p:spPr>
        <p:txBody>
          <a:bodyPr/>
          <a:lstStyle/>
          <a:p>
            <a:r>
              <a:rPr lang="en-GB" dirty="0"/>
              <a:t>The power of a letter…</a:t>
            </a:r>
          </a:p>
        </p:txBody>
      </p:sp>
      <p:sp>
        <p:nvSpPr>
          <p:cNvPr id="3" name="Slide Number Placeholder 2">
            <a:extLst>
              <a:ext uri="{FF2B5EF4-FFF2-40B4-BE49-F238E27FC236}">
                <a16:creationId xmlns:a16="http://schemas.microsoft.com/office/drawing/2014/main" id="{1FB5A35A-7C4E-4A8D-875C-50D0AEF051F1}"/>
              </a:ext>
            </a:extLst>
          </p:cNvPr>
          <p:cNvSpPr>
            <a:spLocks noGrp="1"/>
          </p:cNvSpPr>
          <p:nvPr>
            <p:ph type="sldNum" sz="quarter" idx="10"/>
          </p:nvPr>
        </p:nvSpPr>
        <p:spPr/>
        <p:txBody>
          <a:bodyPr/>
          <a:lstStyle/>
          <a:p>
            <a:fld id="{887360FE-02F5-4392-9C12-7D03F05745BB}" type="slidenum">
              <a:rPr lang="en-GB" smtClean="0"/>
              <a:pPr/>
              <a:t>13</a:t>
            </a:fld>
            <a:endParaRPr lang="en-GB" dirty="0"/>
          </a:p>
        </p:txBody>
      </p:sp>
      <p:pic>
        <p:nvPicPr>
          <p:cNvPr id="6" name="Picture 5">
            <a:extLst>
              <a:ext uri="{FF2B5EF4-FFF2-40B4-BE49-F238E27FC236}">
                <a16:creationId xmlns:a16="http://schemas.microsoft.com/office/drawing/2014/main" id="{3B207870-50DE-4E0D-817E-3E9C4024FAA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9445" r="13143" b="5092"/>
          <a:stretch/>
        </p:blipFill>
        <p:spPr>
          <a:xfrm>
            <a:off x="1699760" y="1370627"/>
            <a:ext cx="2646437" cy="2780458"/>
          </a:xfrm>
          <a:prstGeom prst="rect">
            <a:avLst/>
          </a:prstGeom>
        </p:spPr>
      </p:pic>
      <p:pic>
        <p:nvPicPr>
          <p:cNvPr id="8" name="Picture 7">
            <a:extLst>
              <a:ext uri="{FF2B5EF4-FFF2-40B4-BE49-F238E27FC236}">
                <a16:creationId xmlns:a16="http://schemas.microsoft.com/office/drawing/2014/main" id="{5390EA5B-A0BF-497E-92C2-8F53507140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960" t="19844" r="44360" b="16899"/>
          <a:stretch/>
        </p:blipFill>
        <p:spPr>
          <a:xfrm>
            <a:off x="6628797" y="199978"/>
            <a:ext cx="4455586" cy="6423601"/>
          </a:xfrm>
          <a:prstGeom prst="rect">
            <a:avLst/>
          </a:prstGeom>
          <a:solidFill>
            <a:schemeClr val="tx2"/>
          </a:solidFill>
          <a:ln>
            <a:solidFill>
              <a:schemeClr val="tx1"/>
            </a:solidFill>
          </a:ln>
        </p:spPr>
      </p:pic>
      <p:sp>
        <p:nvSpPr>
          <p:cNvPr id="4" name="TextBox 3">
            <a:extLst>
              <a:ext uri="{FF2B5EF4-FFF2-40B4-BE49-F238E27FC236}">
                <a16:creationId xmlns:a16="http://schemas.microsoft.com/office/drawing/2014/main" id="{A0D2E57F-4AD8-4599-8FF9-ACDF0737764D}"/>
              </a:ext>
            </a:extLst>
          </p:cNvPr>
          <p:cNvSpPr txBox="1"/>
          <p:nvPr/>
        </p:nvSpPr>
        <p:spPr>
          <a:xfrm>
            <a:off x="393161" y="4423757"/>
            <a:ext cx="5259634" cy="2062103"/>
          </a:xfrm>
          <a:prstGeom prst="rect">
            <a:avLst/>
          </a:prstGeom>
          <a:noFill/>
          <a:ln>
            <a:solidFill>
              <a:schemeClr val="tx1"/>
            </a:solidFill>
          </a:ln>
        </p:spPr>
        <p:txBody>
          <a:bodyPr wrap="square" rtlCol="0">
            <a:spAutoFit/>
          </a:bodyPr>
          <a:lstStyle/>
          <a:p>
            <a:pPr algn="ctr"/>
            <a:r>
              <a:rPr lang="en-GB" sz="1600" dirty="0"/>
              <a:t>Boris Johnson has written to every UK household about the social distancing rules and has included a leaflet detailing support available</a:t>
            </a:r>
          </a:p>
          <a:p>
            <a:pPr algn="ctr"/>
            <a:endParaRPr lang="en-GB" sz="1600" dirty="0"/>
          </a:p>
          <a:p>
            <a:pPr algn="ctr"/>
            <a:r>
              <a:rPr lang="en-GB" sz="1600" dirty="0"/>
              <a:t>Using the power of mail to deliver important messaging that will reach; everyone, those who aren’t otherwise getting the message, non-digital and vulnerable, those who want to spend time with the message</a:t>
            </a:r>
          </a:p>
        </p:txBody>
      </p:sp>
    </p:spTree>
    <p:extLst>
      <p:ext uri="{BB962C8B-B14F-4D97-AF65-F5344CB8AC3E}">
        <p14:creationId xmlns:p14="http://schemas.microsoft.com/office/powerpoint/2010/main" val="754783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79B4E-8A50-4E96-B95F-0442497CF496}"/>
              </a:ext>
            </a:extLst>
          </p:cNvPr>
          <p:cNvSpPr>
            <a:spLocks noGrp="1"/>
          </p:cNvSpPr>
          <p:nvPr>
            <p:ph type="title"/>
          </p:nvPr>
        </p:nvSpPr>
        <p:spPr>
          <a:xfrm>
            <a:off x="303571" y="371788"/>
            <a:ext cx="11156400" cy="475686"/>
          </a:xfrm>
        </p:spPr>
        <p:txBody>
          <a:bodyPr/>
          <a:lstStyle/>
          <a:p>
            <a:r>
              <a:rPr lang="en-GB" dirty="0"/>
              <a:t>It’s physicality cuts through in the home</a:t>
            </a:r>
          </a:p>
        </p:txBody>
      </p:sp>
      <p:sp>
        <p:nvSpPr>
          <p:cNvPr id="3" name="Slide Number Placeholder 2">
            <a:extLst>
              <a:ext uri="{FF2B5EF4-FFF2-40B4-BE49-F238E27FC236}">
                <a16:creationId xmlns:a16="http://schemas.microsoft.com/office/drawing/2014/main" id="{1FB5A35A-7C4E-4A8D-875C-50D0AEF051F1}"/>
              </a:ext>
            </a:extLst>
          </p:cNvPr>
          <p:cNvSpPr>
            <a:spLocks noGrp="1"/>
          </p:cNvSpPr>
          <p:nvPr>
            <p:ph type="sldNum" sz="quarter" idx="10"/>
          </p:nvPr>
        </p:nvSpPr>
        <p:spPr/>
        <p:txBody>
          <a:bodyPr/>
          <a:lstStyle/>
          <a:p>
            <a:fld id="{887360FE-02F5-4392-9C12-7D03F05745BB}" type="slidenum">
              <a:rPr lang="en-GB" smtClean="0"/>
              <a:pPr/>
              <a:t>14</a:t>
            </a:fld>
            <a:endParaRPr lang="en-GB" dirty="0"/>
          </a:p>
        </p:txBody>
      </p:sp>
      <p:sp>
        <p:nvSpPr>
          <p:cNvPr id="7" name="Text Placeholder 4">
            <a:extLst>
              <a:ext uri="{FF2B5EF4-FFF2-40B4-BE49-F238E27FC236}">
                <a16:creationId xmlns:a16="http://schemas.microsoft.com/office/drawing/2014/main" id="{F4AFC358-7FEB-4227-A5A2-D927D4C361C2}"/>
              </a:ext>
            </a:extLst>
          </p:cNvPr>
          <p:cNvSpPr txBox="1">
            <a:spLocks/>
          </p:cNvSpPr>
          <p:nvPr/>
        </p:nvSpPr>
        <p:spPr>
          <a:xfrm>
            <a:off x="486001" y="1800000"/>
            <a:ext cx="3578000" cy="4644000"/>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Tactility</a:t>
            </a:r>
          </a:p>
          <a:p>
            <a:r>
              <a:rPr lang="en-GB" dirty="0"/>
              <a:t>Long copy</a:t>
            </a:r>
          </a:p>
          <a:p>
            <a:r>
              <a:rPr lang="en-GB" dirty="0"/>
              <a:t>Storytelling</a:t>
            </a:r>
          </a:p>
          <a:p>
            <a:r>
              <a:rPr lang="en-GB" dirty="0"/>
              <a:t>Visual</a:t>
            </a:r>
          </a:p>
          <a:p>
            <a:r>
              <a:rPr lang="en-GB" dirty="0"/>
              <a:t>Physical reminder</a:t>
            </a:r>
          </a:p>
          <a:p>
            <a:r>
              <a:rPr lang="en-GB" dirty="0"/>
              <a:t>Physical offer</a:t>
            </a:r>
          </a:p>
          <a:p>
            <a:r>
              <a:rPr lang="en-GB" dirty="0"/>
              <a:t>Ability to guide response</a:t>
            </a:r>
          </a:p>
          <a:p>
            <a:r>
              <a:rPr lang="en-GB" dirty="0"/>
              <a:t>Personal</a:t>
            </a:r>
          </a:p>
          <a:p>
            <a:r>
              <a:rPr lang="en-GB" dirty="0"/>
              <a:t>Responsive</a:t>
            </a:r>
          </a:p>
        </p:txBody>
      </p:sp>
      <p:pic>
        <p:nvPicPr>
          <p:cNvPr id="5" name="Picture 4">
            <a:extLst>
              <a:ext uri="{FF2B5EF4-FFF2-40B4-BE49-F238E27FC236}">
                <a16:creationId xmlns:a16="http://schemas.microsoft.com/office/drawing/2014/main" id="{6D830125-E93E-4AFB-ABB3-A9F0225BC0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3672" y="1695094"/>
            <a:ext cx="6763640" cy="4311484"/>
          </a:xfrm>
          <a:prstGeom prst="rect">
            <a:avLst/>
          </a:prstGeom>
        </p:spPr>
      </p:pic>
    </p:spTree>
    <p:extLst>
      <p:ext uri="{BB962C8B-B14F-4D97-AF65-F5344CB8AC3E}">
        <p14:creationId xmlns:p14="http://schemas.microsoft.com/office/powerpoint/2010/main" val="826921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B1B8-F582-AA40-A974-56EAA75A9EF8}"/>
              </a:ext>
            </a:extLst>
          </p:cNvPr>
          <p:cNvSpPr>
            <a:spLocks noGrp="1"/>
          </p:cNvSpPr>
          <p:nvPr>
            <p:ph type="title"/>
          </p:nvPr>
        </p:nvSpPr>
        <p:spPr>
          <a:xfrm>
            <a:off x="486000" y="360474"/>
            <a:ext cx="11579123" cy="516515"/>
          </a:xfrm>
        </p:spPr>
        <p:txBody>
          <a:bodyPr/>
          <a:lstStyle/>
          <a:p>
            <a:r>
              <a:rPr lang="en-GB" dirty="0"/>
              <a:t>People value mail and give it their full attention</a:t>
            </a:r>
            <a:endParaRPr lang="en-US" dirty="0"/>
          </a:p>
        </p:txBody>
      </p:sp>
      <p:sp>
        <p:nvSpPr>
          <p:cNvPr id="3" name="Slide Number Placeholder 2">
            <a:extLst>
              <a:ext uri="{FF2B5EF4-FFF2-40B4-BE49-F238E27FC236}">
                <a16:creationId xmlns:a16="http://schemas.microsoft.com/office/drawing/2014/main" id="{CB276962-C5B2-BD4D-A725-AA982770DA64}"/>
              </a:ext>
            </a:extLst>
          </p:cNvPr>
          <p:cNvSpPr>
            <a:spLocks noGrp="1"/>
          </p:cNvSpPr>
          <p:nvPr>
            <p:ph type="sldNum" sz="quarter" idx="10"/>
          </p:nvPr>
        </p:nvSpPr>
        <p:spPr/>
        <p:txBody>
          <a:bodyPr/>
          <a:lstStyle/>
          <a:p>
            <a:fld id="{887360FE-02F5-4392-9C12-7D03F05745BB}" type="slidenum">
              <a:rPr lang="en-GB" smtClean="0"/>
              <a:pPr/>
              <a:t>15</a:t>
            </a:fld>
            <a:endParaRPr lang="en-GB" dirty="0"/>
          </a:p>
        </p:txBody>
      </p:sp>
      <p:sp>
        <p:nvSpPr>
          <p:cNvPr id="6" name="TextBox 5">
            <a:extLst>
              <a:ext uri="{FF2B5EF4-FFF2-40B4-BE49-F238E27FC236}">
                <a16:creationId xmlns:a16="http://schemas.microsoft.com/office/drawing/2014/main" id="{040DFFA6-887F-5E4A-BF8D-0EF1F6B3C012}"/>
              </a:ext>
            </a:extLst>
          </p:cNvPr>
          <p:cNvSpPr txBox="1"/>
          <p:nvPr/>
        </p:nvSpPr>
        <p:spPr>
          <a:xfrm>
            <a:off x="486000" y="2000574"/>
            <a:ext cx="7220356" cy="564449"/>
          </a:xfrm>
          <a:prstGeom prst="rect">
            <a:avLst/>
          </a:prstGeom>
          <a:noFill/>
        </p:spPr>
        <p:txBody>
          <a:bodyPr wrap="square" lIns="71310" tIns="35655" rIns="71310" bIns="35655" rtlCol="0">
            <a:spAutoFit/>
          </a:bodyPr>
          <a:lstStyle/>
          <a:p>
            <a:r>
              <a:rPr lang="en-US" sz="1600" b="1" dirty="0">
                <a:latin typeface="Arial" panose="020B0604020202020204" pitchFamily="34" charset="0"/>
                <a:cs typeface="Arial" panose="020B0604020202020204" pitchFamily="34" charset="0"/>
              </a:rPr>
              <a:t>Do the following statements relate mostly to mail or email you receive from companies?</a:t>
            </a:r>
            <a:endParaRPr lang="en-GB" sz="16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9AAD3A9-70AD-314C-8D7C-3D61F231DB3F}"/>
              </a:ext>
            </a:extLst>
          </p:cNvPr>
          <p:cNvSpPr/>
          <p:nvPr/>
        </p:nvSpPr>
        <p:spPr>
          <a:xfrm>
            <a:off x="1794100" y="6594086"/>
            <a:ext cx="7048567" cy="251113"/>
          </a:xfrm>
          <a:prstGeom prst="rect">
            <a:avLst/>
          </a:prstGeom>
        </p:spPr>
        <p:txBody>
          <a:bodyPr wrap="none" lIns="81043" tIns="40522" rIns="81043" bIns="40522">
            <a:spAutoFit/>
          </a:bodyPr>
          <a:lstStyle/>
          <a:p>
            <a:r>
              <a:rPr lang="en-GB" sz="1100" dirty="0">
                <a:latin typeface="Arial" panose="020B0604020202020204" pitchFamily="34" charset="0"/>
                <a:cs typeface="Arial" panose="020B0604020202020204" pitchFamily="34" charset="0"/>
              </a:rPr>
              <a:t>Source: Royal Mail MarketReach/ Kantar TNS, 2017.  Base 1,269  UK adults, nationally representative sample</a:t>
            </a:r>
          </a:p>
        </p:txBody>
      </p:sp>
      <p:graphicFrame>
        <p:nvGraphicFramePr>
          <p:cNvPr id="8" name="Chart 7">
            <a:extLst>
              <a:ext uri="{FF2B5EF4-FFF2-40B4-BE49-F238E27FC236}">
                <a16:creationId xmlns:a16="http://schemas.microsoft.com/office/drawing/2014/main" id="{15B61410-4B76-EB4C-B089-F2EA426798FD}"/>
              </a:ext>
            </a:extLst>
          </p:cNvPr>
          <p:cNvGraphicFramePr/>
          <p:nvPr>
            <p:extLst>
              <p:ext uri="{D42A27DB-BD31-4B8C-83A1-F6EECF244321}">
                <p14:modId xmlns:p14="http://schemas.microsoft.com/office/powerpoint/2010/main" val="1268658846"/>
              </p:ext>
            </p:extLst>
          </p:nvPr>
        </p:nvGraphicFramePr>
        <p:xfrm>
          <a:off x="404867" y="3113530"/>
          <a:ext cx="8007897" cy="313190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76508AE7-F783-5E4F-82DD-D9B5412547E5}"/>
              </a:ext>
            </a:extLst>
          </p:cNvPr>
          <p:cNvSpPr txBox="1"/>
          <p:nvPr/>
        </p:nvSpPr>
        <p:spPr>
          <a:xfrm>
            <a:off x="8506709" y="3113530"/>
            <a:ext cx="3390672" cy="1477328"/>
          </a:xfrm>
          <a:prstGeom prst="rect">
            <a:avLst/>
          </a:prstGeom>
          <a:noFill/>
          <a:ln w="28575">
            <a:solidFill>
              <a:schemeClr val="accent1"/>
            </a:solidFill>
          </a:ln>
        </p:spPr>
        <p:txBody>
          <a:bodyPr wrap="none" rtlCol="0">
            <a:spAutoFit/>
          </a:bodyPr>
          <a:lstStyle/>
          <a:p>
            <a:pPr algn="ctr"/>
            <a:r>
              <a:rPr lang="en-US" dirty="0"/>
              <a:t>With people stuck in the </a:t>
            </a:r>
            <a:br>
              <a:rPr lang="en-US" dirty="0"/>
            </a:br>
            <a:r>
              <a:rPr lang="en-US" dirty="0"/>
              <a:t>home they are even more likely</a:t>
            </a:r>
            <a:br>
              <a:rPr lang="en-US" dirty="0"/>
            </a:br>
            <a:r>
              <a:rPr lang="en-US" dirty="0"/>
              <a:t>to give mail </a:t>
            </a:r>
            <a:r>
              <a:rPr lang="en-US" b="1" dirty="0">
                <a:solidFill>
                  <a:schemeClr val="accent1"/>
                </a:solidFill>
              </a:rPr>
              <a:t>time</a:t>
            </a:r>
            <a:r>
              <a:rPr lang="en-US" dirty="0"/>
              <a:t> </a:t>
            </a:r>
            <a:r>
              <a:rPr lang="en-US" b="1" dirty="0">
                <a:solidFill>
                  <a:schemeClr val="accent1"/>
                </a:solidFill>
              </a:rPr>
              <a:t>and attention</a:t>
            </a:r>
          </a:p>
          <a:p>
            <a:pPr algn="ctr"/>
            <a:r>
              <a:rPr lang="en-US" dirty="0"/>
              <a:t>It will be a welcome break from</a:t>
            </a:r>
            <a:br>
              <a:rPr lang="en-US" dirty="0"/>
            </a:br>
            <a:r>
              <a:rPr lang="en-US" dirty="0"/>
              <a:t>their digital lives</a:t>
            </a:r>
          </a:p>
        </p:txBody>
      </p:sp>
      <p:sp>
        <p:nvSpPr>
          <p:cNvPr id="13" name="Rectangle 12">
            <a:extLst>
              <a:ext uri="{FF2B5EF4-FFF2-40B4-BE49-F238E27FC236}">
                <a16:creationId xmlns:a16="http://schemas.microsoft.com/office/drawing/2014/main" id="{95CD4BB8-0EB0-472F-BADB-D492B65CB096}"/>
              </a:ext>
            </a:extLst>
          </p:cNvPr>
          <p:cNvSpPr/>
          <p:nvPr/>
        </p:nvSpPr>
        <p:spPr>
          <a:xfrm>
            <a:off x="566145" y="3410780"/>
            <a:ext cx="215900" cy="190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E68B9D0-74AD-4BCC-95CA-C2919504DE47}"/>
              </a:ext>
            </a:extLst>
          </p:cNvPr>
          <p:cNvSpPr/>
          <p:nvPr/>
        </p:nvSpPr>
        <p:spPr>
          <a:xfrm>
            <a:off x="566145" y="3156780"/>
            <a:ext cx="2159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4FCABD59-C83B-47DA-B5BC-CA5F411B8566}"/>
              </a:ext>
            </a:extLst>
          </p:cNvPr>
          <p:cNvSpPr txBox="1"/>
          <p:nvPr/>
        </p:nvSpPr>
        <p:spPr>
          <a:xfrm>
            <a:off x="875990" y="3113530"/>
            <a:ext cx="1066800" cy="276999"/>
          </a:xfrm>
          <a:prstGeom prst="rect">
            <a:avLst/>
          </a:prstGeom>
          <a:noFill/>
        </p:spPr>
        <p:txBody>
          <a:bodyPr wrap="square" rtlCol="0">
            <a:spAutoFit/>
          </a:bodyPr>
          <a:lstStyle/>
          <a:p>
            <a:r>
              <a:rPr lang="en-GB" sz="1200" dirty="0"/>
              <a:t>Mail</a:t>
            </a:r>
          </a:p>
        </p:txBody>
      </p:sp>
      <p:sp>
        <p:nvSpPr>
          <p:cNvPr id="17" name="TextBox 16">
            <a:extLst>
              <a:ext uri="{FF2B5EF4-FFF2-40B4-BE49-F238E27FC236}">
                <a16:creationId xmlns:a16="http://schemas.microsoft.com/office/drawing/2014/main" id="{FC250828-7217-4BD6-88CD-1708CAAF84B7}"/>
              </a:ext>
            </a:extLst>
          </p:cNvPr>
          <p:cNvSpPr txBox="1"/>
          <p:nvPr/>
        </p:nvSpPr>
        <p:spPr>
          <a:xfrm>
            <a:off x="875990" y="3367530"/>
            <a:ext cx="1066800" cy="276999"/>
          </a:xfrm>
          <a:prstGeom prst="rect">
            <a:avLst/>
          </a:prstGeom>
          <a:noFill/>
        </p:spPr>
        <p:txBody>
          <a:bodyPr wrap="square" rtlCol="0">
            <a:spAutoFit/>
          </a:bodyPr>
          <a:lstStyle/>
          <a:p>
            <a:r>
              <a:rPr lang="en-GB" sz="1200" dirty="0"/>
              <a:t>Email</a:t>
            </a:r>
          </a:p>
        </p:txBody>
      </p:sp>
    </p:spTree>
    <p:extLst>
      <p:ext uri="{BB962C8B-B14F-4D97-AF65-F5344CB8AC3E}">
        <p14:creationId xmlns:p14="http://schemas.microsoft.com/office/powerpoint/2010/main" val="9518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9E4A-4ED4-4EFD-891D-3C37387BE10F}"/>
              </a:ext>
            </a:extLst>
          </p:cNvPr>
          <p:cNvSpPr>
            <a:spLocks noGrp="1"/>
          </p:cNvSpPr>
          <p:nvPr>
            <p:ph type="title"/>
          </p:nvPr>
        </p:nvSpPr>
        <p:spPr>
          <a:xfrm>
            <a:off x="466622" y="387155"/>
            <a:ext cx="11547578" cy="420717"/>
          </a:xfrm>
        </p:spPr>
        <p:txBody>
          <a:bodyPr/>
          <a:lstStyle/>
          <a:p>
            <a:r>
              <a:rPr lang="en-GB" dirty="0"/>
              <a:t>trusted channel for important messaging</a:t>
            </a:r>
          </a:p>
        </p:txBody>
      </p:sp>
      <p:sp>
        <p:nvSpPr>
          <p:cNvPr id="11" name="Rectangle 10">
            <a:extLst>
              <a:ext uri="{FF2B5EF4-FFF2-40B4-BE49-F238E27FC236}">
                <a16:creationId xmlns:a16="http://schemas.microsoft.com/office/drawing/2014/main" id="{B44DC59A-09E0-42C3-AD2F-E62040AD5478}"/>
              </a:ext>
            </a:extLst>
          </p:cNvPr>
          <p:cNvSpPr/>
          <p:nvPr/>
        </p:nvSpPr>
        <p:spPr>
          <a:xfrm>
            <a:off x="1647124" y="6617055"/>
            <a:ext cx="7340471" cy="230832"/>
          </a:xfrm>
          <a:prstGeom prst="rect">
            <a:avLst/>
          </a:prstGeom>
        </p:spPr>
        <p:txBody>
          <a:bodyPr wrap="none">
            <a:spAutoFit/>
          </a:bodyPr>
          <a:lstStyle/>
          <a:p>
            <a:pPr algn="r"/>
            <a:r>
              <a:rPr lang="en-GB" sz="900" dirty="0">
                <a:latin typeface="Arial" panose="020B0604020202020204" pitchFamily="34" charset="0"/>
                <a:cs typeface="Arial" panose="020B0604020202020204" pitchFamily="34" charset="0"/>
              </a:rPr>
              <a:t> Source: Royal Mail MarketReach Research conducted by Kantar TNS in May 2017: Base 1269  UK adults, nationally representative sample </a:t>
            </a:r>
          </a:p>
        </p:txBody>
      </p:sp>
      <p:sp>
        <p:nvSpPr>
          <p:cNvPr id="12" name="TextBox 11">
            <a:extLst>
              <a:ext uri="{FF2B5EF4-FFF2-40B4-BE49-F238E27FC236}">
                <a16:creationId xmlns:a16="http://schemas.microsoft.com/office/drawing/2014/main" id="{00449A65-5041-4981-BF5E-EF263CFDBD9E}"/>
              </a:ext>
            </a:extLst>
          </p:cNvPr>
          <p:cNvSpPr txBox="1"/>
          <p:nvPr/>
        </p:nvSpPr>
        <p:spPr>
          <a:xfrm>
            <a:off x="466622" y="1639007"/>
            <a:ext cx="10533503" cy="307777"/>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Now thinking about the mail and email you receive from companies, how </a:t>
            </a:r>
            <a:r>
              <a:rPr lang="en-US" sz="1400" dirty="0">
                <a:latin typeface="Arial" panose="020B0604020202020204" pitchFamily="34" charset="0"/>
                <a:cs typeface="Arial" panose="020B0604020202020204" pitchFamily="34" charset="0"/>
              </a:rPr>
              <a:t>would you describe the way they communicate with you?</a:t>
            </a:r>
            <a:endParaRPr lang="en-GB" sz="1400" dirty="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CF2D14AE-60F0-4152-9324-AA2679244F09}"/>
              </a:ext>
            </a:extLst>
          </p:cNvPr>
          <p:cNvGrpSpPr/>
          <p:nvPr/>
        </p:nvGrpSpPr>
        <p:grpSpPr>
          <a:xfrm>
            <a:off x="-699253" y="2099784"/>
            <a:ext cx="14472000" cy="4121861"/>
            <a:chOff x="-711953" y="2322139"/>
            <a:chExt cx="14472000" cy="4121861"/>
          </a:xfrm>
        </p:grpSpPr>
        <p:graphicFrame>
          <p:nvGraphicFramePr>
            <p:cNvPr id="10" name="Chart 9">
              <a:extLst>
                <a:ext uri="{FF2B5EF4-FFF2-40B4-BE49-F238E27FC236}">
                  <a16:creationId xmlns:a16="http://schemas.microsoft.com/office/drawing/2014/main" id="{EE2E131C-2055-400B-A586-C0E212504889}"/>
                </a:ext>
              </a:extLst>
            </p:cNvPr>
            <p:cNvGraphicFramePr/>
            <p:nvPr>
              <p:extLst/>
            </p:nvPr>
          </p:nvGraphicFramePr>
          <p:xfrm>
            <a:off x="-711953" y="2322139"/>
            <a:ext cx="14472000" cy="412186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5D495BC9-C73E-47A0-A63C-EDF9290C5E95}"/>
                </a:ext>
              </a:extLst>
            </p:cNvPr>
            <p:cNvSpPr txBox="1"/>
            <p:nvPr/>
          </p:nvSpPr>
          <p:spPr>
            <a:xfrm>
              <a:off x="716994" y="2525185"/>
              <a:ext cx="327478"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a:t>
              </a:r>
              <a:endParaRPr lang="en-GB" sz="1200" b="1" dirty="0">
                <a:latin typeface="Arial" panose="020B0604020202020204" pitchFamily="34" charset="0"/>
                <a:cs typeface="Arial" panose="020B0604020202020204" pitchFamily="34" charset="0"/>
              </a:endParaRPr>
            </a:p>
          </p:txBody>
        </p:sp>
        <p:grpSp>
          <p:nvGrpSpPr>
            <p:cNvPr id="14" name="Group 13">
              <a:extLst>
                <a:ext uri="{FF2B5EF4-FFF2-40B4-BE49-F238E27FC236}">
                  <a16:creationId xmlns:a16="http://schemas.microsoft.com/office/drawing/2014/main" id="{C89D9DF2-08D4-4B87-963D-31F88E15E438}"/>
                </a:ext>
              </a:extLst>
            </p:cNvPr>
            <p:cNvGrpSpPr/>
            <p:nvPr/>
          </p:nvGrpSpPr>
          <p:grpSpPr>
            <a:xfrm>
              <a:off x="571013" y="3023316"/>
              <a:ext cx="602120" cy="905164"/>
              <a:chOff x="417653" y="2696238"/>
              <a:chExt cx="602120" cy="905164"/>
            </a:xfrm>
          </p:grpSpPr>
          <p:pic>
            <p:nvPicPr>
              <p:cNvPr id="15" name="Picture 3" descr="N:\Design\2017\Client Work\Royal Mail\260138335 Royal Mail survey mail and email\2 Design Deliverables\Charting Elements\Bigger button mail.png">
                <a:extLst>
                  <a:ext uri="{FF2B5EF4-FFF2-40B4-BE49-F238E27FC236}">
                    <a16:creationId xmlns:a16="http://schemas.microsoft.com/office/drawing/2014/main" id="{7C99CC8E-A9FA-4EEE-AD7C-0AAE888D7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785" y="2696238"/>
                <a:ext cx="589988" cy="6162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2C85A3C-38D1-4477-BDFE-1F940FA2F01F}"/>
                  </a:ext>
                </a:extLst>
              </p:cNvPr>
              <p:cNvSpPr txBox="1"/>
              <p:nvPr/>
            </p:nvSpPr>
            <p:spPr>
              <a:xfrm>
                <a:off x="417653" y="3324403"/>
                <a:ext cx="590412"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Mail</a:t>
                </a:r>
                <a:endParaRPr lang="en-GB" sz="1200" b="1" dirty="0">
                  <a:solidFill>
                    <a:schemeClr val="tx2"/>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303FAEA2-4AB3-4679-ACB4-388751A2BC8A}"/>
                </a:ext>
              </a:extLst>
            </p:cNvPr>
            <p:cNvGrpSpPr/>
            <p:nvPr/>
          </p:nvGrpSpPr>
          <p:grpSpPr>
            <a:xfrm>
              <a:off x="209816" y="4007768"/>
              <a:ext cx="1424608" cy="941274"/>
              <a:chOff x="56456" y="3950166"/>
              <a:chExt cx="1424608" cy="941274"/>
            </a:xfrm>
          </p:grpSpPr>
          <p:pic>
            <p:nvPicPr>
              <p:cNvPr id="18" name="Picture 4" descr="N:\Design\2017\Client Work\Royal Mail\260138335 Royal Mail survey mail and email\2 Design Deliverables\Charting Elements\RM_elements_post_email_button.png">
                <a:extLst>
                  <a:ext uri="{FF2B5EF4-FFF2-40B4-BE49-F238E27FC236}">
                    <a16:creationId xmlns:a16="http://schemas.microsoft.com/office/drawing/2014/main" id="{A5D58A6E-3CF8-4743-8AE2-354BB6997C2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701" y="3950166"/>
                <a:ext cx="824317" cy="82431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6045900-7B5C-44B0-9CA9-D171BA4C81B4}"/>
                  </a:ext>
                </a:extLst>
              </p:cNvPr>
              <p:cNvSpPr txBox="1"/>
              <p:nvPr/>
            </p:nvSpPr>
            <p:spPr>
              <a:xfrm>
                <a:off x="56456" y="4614441"/>
                <a:ext cx="1424608"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Mail &amp; Email</a:t>
                </a:r>
                <a:endParaRPr lang="en-GB" sz="1200" b="1" dirty="0">
                  <a:solidFill>
                    <a:schemeClr val="tx2"/>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DB6CE9B-D831-43D3-81C6-1081B6E8BDBD}"/>
                </a:ext>
              </a:extLst>
            </p:cNvPr>
            <p:cNvGrpSpPr/>
            <p:nvPr/>
          </p:nvGrpSpPr>
          <p:grpSpPr>
            <a:xfrm>
              <a:off x="330004" y="4998878"/>
              <a:ext cx="1093515" cy="939254"/>
              <a:chOff x="176644" y="4910926"/>
              <a:chExt cx="1093515" cy="939254"/>
            </a:xfrm>
          </p:grpSpPr>
          <p:pic>
            <p:nvPicPr>
              <p:cNvPr id="21" name="Picture 6" descr="N:\Design\2017\Client Work\Royal Mail\260138335 Royal Mail survey mail and email\2 Design Deliverables\Charting Elements\RM_elements_email_screen_button.png">
                <a:extLst>
                  <a:ext uri="{FF2B5EF4-FFF2-40B4-BE49-F238E27FC236}">
                    <a16:creationId xmlns:a16="http://schemas.microsoft.com/office/drawing/2014/main" id="{20A5C43F-6939-4F95-B323-F51FCF8658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262" y="4910926"/>
                <a:ext cx="823033" cy="82303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83025814-9978-4024-94BB-055959B7227F}"/>
                  </a:ext>
                </a:extLst>
              </p:cNvPr>
              <p:cNvSpPr txBox="1"/>
              <p:nvPr/>
            </p:nvSpPr>
            <p:spPr>
              <a:xfrm>
                <a:off x="176644" y="5573181"/>
                <a:ext cx="1093515"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Email</a:t>
                </a:r>
                <a:endParaRPr lang="en-GB" sz="1200" b="1" dirty="0">
                  <a:solidFill>
                    <a:schemeClr val="tx2"/>
                  </a:solidFill>
                  <a:latin typeface="Arial" panose="020B060402020202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4380D3AA-FC4B-481A-8D7C-A19C567EB220}"/>
                </a:ext>
              </a:extLst>
            </p:cNvPr>
            <p:cNvSpPr txBox="1"/>
            <p:nvPr/>
          </p:nvSpPr>
          <p:spPr>
            <a:xfrm>
              <a:off x="2137781"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Formal</a:t>
              </a:r>
              <a:endParaRPr lang="en-GB" sz="1200" b="1" dirty="0">
                <a:solidFill>
                  <a:schemeClr val="tx2"/>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C886864-4EF7-4CB1-B8A4-56E6C7490A28}"/>
                </a:ext>
              </a:extLst>
            </p:cNvPr>
            <p:cNvSpPr txBox="1"/>
            <p:nvPr/>
          </p:nvSpPr>
          <p:spPr>
            <a:xfrm>
              <a:off x="3731915"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Important</a:t>
              </a:r>
              <a:endParaRPr lang="en-GB" sz="1200" b="1" dirty="0">
                <a:solidFill>
                  <a:schemeClr val="tx2"/>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3F6E487-48C3-4AC2-BF27-2DD475DAF1AA}"/>
                </a:ext>
              </a:extLst>
            </p:cNvPr>
            <p:cNvSpPr txBox="1"/>
            <p:nvPr/>
          </p:nvSpPr>
          <p:spPr>
            <a:xfrm>
              <a:off x="5188683" y="2525185"/>
              <a:ext cx="1234200"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Believable</a:t>
              </a:r>
              <a:endParaRPr lang="en-GB" sz="1200" b="1" dirty="0">
                <a:solidFill>
                  <a:schemeClr val="tx2"/>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8FCB981-73F6-4AB3-997F-85D1F06AB4D4}"/>
                </a:ext>
              </a:extLst>
            </p:cNvPr>
            <p:cNvSpPr txBox="1"/>
            <p:nvPr/>
          </p:nvSpPr>
          <p:spPr>
            <a:xfrm>
              <a:off x="6761091" y="2525185"/>
              <a:ext cx="1296144"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Personalised</a:t>
              </a:r>
              <a:endParaRPr lang="en-GB" sz="1200" b="1" dirty="0">
                <a:solidFill>
                  <a:schemeClr val="tx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49D69B5-90BB-4FF8-A462-E502A2EFDE33}"/>
                </a:ext>
              </a:extLst>
            </p:cNvPr>
            <p:cNvSpPr txBox="1"/>
            <p:nvPr/>
          </p:nvSpPr>
          <p:spPr>
            <a:xfrm>
              <a:off x="8488520"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Secure</a:t>
              </a:r>
              <a:endParaRPr lang="en-GB" sz="1200" b="1" dirty="0">
                <a:solidFill>
                  <a:schemeClr val="tx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95752372-3B67-4113-8174-3D9CB73CED95}"/>
                </a:ext>
              </a:extLst>
            </p:cNvPr>
            <p:cNvSpPr txBox="1"/>
            <p:nvPr/>
          </p:nvSpPr>
          <p:spPr>
            <a:xfrm>
              <a:off x="10068099" y="2525185"/>
              <a:ext cx="1018176" cy="276999"/>
            </a:xfrm>
            <a:prstGeom prst="rect">
              <a:avLst/>
            </a:prstGeom>
            <a:noFill/>
          </p:spPr>
          <p:txBody>
            <a:bodyPr wrap="square" rtlCol="0">
              <a:spAutoFit/>
            </a:bodyPr>
            <a:lstStyle/>
            <a:p>
              <a:pPr algn="ctr"/>
              <a:r>
                <a:rPr lang="en-US" sz="1200" b="1" dirty="0">
                  <a:solidFill>
                    <a:schemeClr val="tx2"/>
                  </a:solidFill>
                  <a:latin typeface="Arial" panose="020B0604020202020204" pitchFamily="34" charset="0"/>
                  <a:cs typeface="Arial" panose="020B0604020202020204" pitchFamily="34" charset="0"/>
                </a:rPr>
                <a:t>Quick</a:t>
              </a:r>
              <a:endParaRPr lang="en-GB" sz="1200" b="1" dirty="0">
                <a:solidFill>
                  <a:schemeClr val="tx2"/>
                </a:solidFill>
                <a:latin typeface="Arial" panose="020B0604020202020204" pitchFamily="34" charset="0"/>
                <a:cs typeface="Arial" panose="020B0604020202020204" pitchFamily="34" charset="0"/>
              </a:endParaRPr>
            </a:p>
          </p:txBody>
        </p:sp>
      </p:grpSp>
      <p:sp>
        <p:nvSpPr>
          <p:cNvPr id="30" name="Slide Number Placeholder 29">
            <a:extLst>
              <a:ext uri="{FF2B5EF4-FFF2-40B4-BE49-F238E27FC236}">
                <a16:creationId xmlns:a16="http://schemas.microsoft.com/office/drawing/2014/main" id="{3991E228-E302-40FA-87E1-0E526FF7BA54}"/>
              </a:ext>
            </a:extLst>
          </p:cNvPr>
          <p:cNvSpPr>
            <a:spLocks noGrp="1"/>
          </p:cNvSpPr>
          <p:nvPr>
            <p:ph type="sldNum" sz="quarter" idx="10"/>
          </p:nvPr>
        </p:nvSpPr>
        <p:spPr/>
        <p:txBody>
          <a:bodyPr/>
          <a:lstStyle/>
          <a:p>
            <a:fld id="{887360FE-02F5-4392-9C12-7D03F05745BB}" type="slidenum">
              <a:rPr lang="en-GB" smtClean="0"/>
              <a:pPr/>
              <a:t>16</a:t>
            </a:fld>
            <a:endParaRPr lang="en-GB" dirty="0"/>
          </a:p>
        </p:txBody>
      </p:sp>
    </p:spTree>
    <p:extLst>
      <p:ext uri="{BB962C8B-B14F-4D97-AF65-F5344CB8AC3E}">
        <p14:creationId xmlns:p14="http://schemas.microsoft.com/office/powerpoint/2010/main" val="715243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AF37-47AC-8E4C-981E-65BBB7234815}"/>
              </a:ext>
            </a:extLst>
          </p:cNvPr>
          <p:cNvSpPr>
            <a:spLocks noGrp="1"/>
          </p:cNvSpPr>
          <p:nvPr>
            <p:ph type="title"/>
          </p:nvPr>
        </p:nvSpPr>
        <p:spPr>
          <a:xfrm>
            <a:off x="516559" y="330921"/>
            <a:ext cx="11156400" cy="475686"/>
          </a:xfrm>
        </p:spPr>
        <p:txBody>
          <a:bodyPr/>
          <a:lstStyle/>
          <a:p>
            <a:r>
              <a:rPr lang="en-US" dirty="0"/>
              <a:t>targeted to different areas and hard to reach audiences </a:t>
            </a:r>
          </a:p>
        </p:txBody>
      </p:sp>
      <p:sp>
        <p:nvSpPr>
          <p:cNvPr id="3" name="Slide Number Placeholder 2">
            <a:extLst>
              <a:ext uri="{FF2B5EF4-FFF2-40B4-BE49-F238E27FC236}">
                <a16:creationId xmlns:a16="http://schemas.microsoft.com/office/drawing/2014/main" id="{BA7B6589-731D-534E-A578-25CDAD1D469D}"/>
              </a:ext>
            </a:extLst>
          </p:cNvPr>
          <p:cNvSpPr>
            <a:spLocks noGrp="1"/>
          </p:cNvSpPr>
          <p:nvPr>
            <p:ph type="sldNum" sz="quarter" idx="10"/>
          </p:nvPr>
        </p:nvSpPr>
        <p:spPr/>
        <p:txBody>
          <a:bodyPr/>
          <a:lstStyle/>
          <a:p>
            <a:fld id="{887360FE-02F5-4392-9C12-7D03F05745BB}" type="slidenum">
              <a:rPr lang="en-GB" smtClean="0"/>
              <a:pPr/>
              <a:t>17</a:t>
            </a:fld>
            <a:endParaRPr lang="en-GB" dirty="0"/>
          </a:p>
        </p:txBody>
      </p:sp>
      <p:pic>
        <p:nvPicPr>
          <p:cNvPr id="6" name="Picture 5">
            <a:extLst>
              <a:ext uri="{FF2B5EF4-FFF2-40B4-BE49-F238E27FC236}">
                <a16:creationId xmlns:a16="http://schemas.microsoft.com/office/drawing/2014/main" id="{96417BF1-0696-ED4B-B45A-093F88E03B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4492" y="1790700"/>
            <a:ext cx="5999097" cy="46533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C9F6FF10-A90F-B640-AF59-3F9306AD7C65}"/>
              </a:ext>
            </a:extLst>
          </p:cNvPr>
          <p:cNvSpPr txBox="1"/>
          <p:nvPr/>
        </p:nvSpPr>
        <p:spPr>
          <a:xfrm>
            <a:off x="636998" y="2757701"/>
            <a:ext cx="2829621" cy="1077218"/>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SSE sent mail</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encourage vulnerable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customers to sign up for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 Priority Services Register</a:t>
            </a:r>
          </a:p>
        </p:txBody>
      </p:sp>
    </p:spTree>
    <p:extLst>
      <p:ext uri="{BB962C8B-B14F-4D97-AF65-F5344CB8AC3E}">
        <p14:creationId xmlns:p14="http://schemas.microsoft.com/office/powerpoint/2010/main" val="334472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90D4A9-DE7A-4092-A3B1-448856D49248}"/>
              </a:ext>
            </a:extLst>
          </p:cNvPr>
          <p:cNvPicPr>
            <a:picLocks noChangeAspect="1"/>
          </p:cNvPicPr>
          <p:nvPr/>
        </p:nvPicPr>
        <p:blipFill rotWithShape="1">
          <a:blip r:embed="rId2">
            <a:extLst>
              <a:ext uri="{28A0092B-C50C-407E-A947-70E740481C1C}">
                <a14:useLocalDpi xmlns:a14="http://schemas.microsoft.com/office/drawing/2010/main"/>
              </a:ext>
            </a:extLst>
          </a:blip>
          <a:srcRect l="25477" r="-376"/>
          <a:stretch/>
        </p:blipFill>
        <p:spPr>
          <a:xfrm>
            <a:off x="0" y="0"/>
            <a:ext cx="12319000" cy="6858000"/>
          </a:xfrm>
          <a:prstGeom prst="rect">
            <a:avLst/>
          </a:prstGeom>
        </p:spPr>
      </p:pic>
      <p:sp>
        <p:nvSpPr>
          <p:cNvPr id="3" name="Slide Number Placeholder 2">
            <a:extLst>
              <a:ext uri="{FF2B5EF4-FFF2-40B4-BE49-F238E27FC236}">
                <a16:creationId xmlns:a16="http://schemas.microsoft.com/office/drawing/2014/main" id="{33AD1C81-F093-490A-B532-D03FF87A6136}"/>
              </a:ext>
            </a:extLst>
          </p:cNvPr>
          <p:cNvSpPr>
            <a:spLocks noGrp="1"/>
          </p:cNvSpPr>
          <p:nvPr>
            <p:ph type="sldNum" sz="quarter" idx="10"/>
          </p:nvPr>
        </p:nvSpPr>
        <p:spPr/>
        <p:txBody>
          <a:bodyPr/>
          <a:lstStyle/>
          <a:p>
            <a:fld id="{887360FE-02F5-4392-9C12-7D03F05745BB}" type="slidenum">
              <a:rPr lang="en-GB" smtClean="0"/>
              <a:pPr/>
              <a:t>18</a:t>
            </a:fld>
            <a:endParaRPr lang="en-GB" dirty="0"/>
          </a:p>
        </p:txBody>
      </p:sp>
      <p:sp>
        <p:nvSpPr>
          <p:cNvPr id="5" name="Title 4">
            <a:extLst>
              <a:ext uri="{FF2B5EF4-FFF2-40B4-BE49-F238E27FC236}">
                <a16:creationId xmlns:a16="http://schemas.microsoft.com/office/drawing/2014/main" id="{241E173B-6892-438B-ABD0-F9A81A69ECD9}"/>
              </a:ext>
            </a:extLst>
          </p:cNvPr>
          <p:cNvSpPr>
            <a:spLocks noGrp="1"/>
          </p:cNvSpPr>
          <p:nvPr>
            <p:ph type="title"/>
          </p:nvPr>
        </p:nvSpPr>
        <p:spPr>
          <a:xfrm>
            <a:off x="485999" y="414000"/>
            <a:ext cx="11699359" cy="551200"/>
          </a:xfrm>
        </p:spPr>
        <p:txBody>
          <a:bodyPr/>
          <a:lstStyle/>
          <a:p>
            <a:r>
              <a:rPr lang="en-GB" dirty="0">
                <a:solidFill>
                  <a:schemeClr val="bg1"/>
                </a:solidFill>
              </a:rPr>
              <a:t>Highly personalised with relevant messages which impact brand perception</a:t>
            </a:r>
          </a:p>
        </p:txBody>
      </p:sp>
      <p:sp>
        <p:nvSpPr>
          <p:cNvPr id="9" name="Rectangle 8">
            <a:extLst>
              <a:ext uri="{FF2B5EF4-FFF2-40B4-BE49-F238E27FC236}">
                <a16:creationId xmlns:a16="http://schemas.microsoft.com/office/drawing/2014/main" id="{DF961C15-EC68-4775-BA16-FF318D6868FD}"/>
              </a:ext>
            </a:extLst>
          </p:cNvPr>
          <p:cNvSpPr/>
          <p:nvPr/>
        </p:nvSpPr>
        <p:spPr>
          <a:xfrm>
            <a:off x="0" y="6623579"/>
            <a:ext cx="6096000" cy="230832"/>
          </a:xfrm>
          <a:prstGeom prst="rect">
            <a:avLst/>
          </a:prstGeom>
        </p:spPr>
        <p:txBody>
          <a:bodyPr>
            <a:spAutoFit/>
          </a:bodyPr>
          <a:lstStyle/>
          <a:p>
            <a:r>
              <a:rPr lang="en-US" sz="900" dirty="0">
                <a:latin typeface="Arial" panose="020B0604020202020204" pitchFamily="34" charset="0"/>
                <a:cs typeface="Arial" panose="020B0604020202020204" pitchFamily="34" charset="0"/>
              </a:rPr>
              <a:t>Source: Reuters Marketing Priorities 2017</a:t>
            </a:r>
          </a:p>
        </p:txBody>
      </p:sp>
      <p:graphicFrame>
        <p:nvGraphicFramePr>
          <p:cNvPr id="10" name="Diagram 9">
            <a:extLst>
              <a:ext uri="{FF2B5EF4-FFF2-40B4-BE49-F238E27FC236}">
                <a16:creationId xmlns:a16="http://schemas.microsoft.com/office/drawing/2014/main" id="{8DD306B4-FEB4-4CE1-B952-81E2ADD52FDB}"/>
              </a:ext>
            </a:extLst>
          </p:cNvPr>
          <p:cNvGraphicFramePr/>
          <p:nvPr>
            <p:extLst/>
          </p:nvPr>
        </p:nvGraphicFramePr>
        <p:xfrm>
          <a:off x="246320" y="1303686"/>
          <a:ext cx="11699359" cy="4321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059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AD8E6-2910-0245-BD82-43EDA0743A55}"/>
              </a:ext>
            </a:extLst>
          </p:cNvPr>
          <p:cNvSpPr>
            <a:spLocks noGrp="1"/>
          </p:cNvSpPr>
          <p:nvPr>
            <p:ph type="title"/>
          </p:nvPr>
        </p:nvSpPr>
        <p:spPr>
          <a:xfrm>
            <a:off x="486000" y="338640"/>
            <a:ext cx="11156400" cy="475686"/>
          </a:xfrm>
        </p:spPr>
        <p:txBody>
          <a:bodyPr/>
          <a:lstStyle/>
          <a:p>
            <a:r>
              <a:rPr lang="en-US" dirty="0"/>
              <a:t>Drives digital behaviour…</a:t>
            </a:r>
          </a:p>
        </p:txBody>
      </p:sp>
      <p:sp>
        <p:nvSpPr>
          <p:cNvPr id="3" name="Slide Number Placeholder 2">
            <a:extLst>
              <a:ext uri="{FF2B5EF4-FFF2-40B4-BE49-F238E27FC236}">
                <a16:creationId xmlns:a16="http://schemas.microsoft.com/office/drawing/2014/main" id="{6BB15E77-126B-1241-B100-667B55FD8ABB}"/>
              </a:ext>
            </a:extLst>
          </p:cNvPr>
          <p:cNvSpPr>
            <a:spLocks noGrp="1"/>
          </p:cNvSpPr>
          <p:nvPr>
            <p:ph type="sldNum" sz="quarter" idx="10"/>
          </p:nvPr>
        </p:nvSpPr>
        <p:spPr/>
        <p:txBody>
          <a:bodyPr/>
          <a:lstStyle/>
          <a:p>
            <a:fld id="{887360FE-02F5-4392-9C12-7D03F05745BB}" type="slidenum">
              <a:rPr lang="en-GB" smtClean="0"/>
              <a:pPr/>
              <a:t>19</a:t>
            </a:fld>
            <a:endParaRPr lang="en-GB" dirty="0"/>
          </a:p>
        </p:txBody>
      </p:sp>
      <p:sp>
        <p:nvSpPr>
          <p:cNvPr id="6" name="Rectangle 5">
            <a:extLst>
              <a:ext uri="{FF2B5EF4-FFF2-40B4-BE49-F238E27FC236}">
                <a16:creationId xmlns:a16="http://schemas.microsoft.com/office/drawing/2014/main" id="{1D2CB012-0EAF-1848-BA49-5D9746B6A8AB}"/>
              </a:ext>
            </a:extLst>
          </p:cNvPr>
          <p:cNvSpPr/>
          <p:nvPr/>
        </p:nvSpPr>
        <p:spPr>
          <a:xfrm>
            <a:off x="486000" y="1280505"/>
            <a:ext cx="9794712" cy="5046668"/>
          </a:xfrm>
          <a:prstGeom prst="rect">
            <a:avLst/>
          </a:prstGeom>
          <a:solidFill>
            <a:srgbClr val="ECECE9"/>
          </a:solidFill>
          <a:ln>
            <a:noFill/>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sp>
        <p:nvSpPr>
          <p:cNvPr id="7" name="Rectangle 6">
            <a:extLst>
              <a:ext uri="{FF2B5EF4-FFF2-40B4-BE49-F238E27FC236}">
                <a16:creationId xmlns:a16="http://schemas.microsoft.com/office/drawing/2014/main" id="{2F0F794F-A4C2-0E4A-B6C3-B9784293DF35}"/>
              </a:ext>
            </a:extLst>
          </p:cNvPr>
          <p:cNvSpPr/>
          <p:nvPr/>
        </p:nvSpPr>
        <p:spPr>
          <a:xfrm>
            <a:off x="826237" y="3803839"/>
            <a:ext cx="6535954" cy="20246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sp>
        <p:nvSpPr>
          <p:cNvPr id="8" name="Oval 7">
            <a:extLst>
              <a:ext uri="{FF2B5EF4-FFF2-40B4-BE49-F238E27FC236}">
                <a16:creationId xmlns:a16="http://schemas.microsoft.com/office/drawing/2014/main" id="{4C7A2DBA-0C5A-374A-AF7F-15506643EEA2}"/>
              </a:ext>
            </a:extLst>
          </p:cNvPr>
          <p:cNvSpPr/>
          <p:nvPr/>
        </p:nvSpPr>
        <p:spPr>
          <a:xfrm>
            <a:off x="5581163" y="2257493"/>
            <a:ext cx="2850623" cy="3229993"/>
          </a:xfrm>
          <a:prstGeom prst="ellipse">
            <a:avLst/>
          </a:prstGeom>
          <a:noFill/>
          <a:ln w="19050">
            <a:solidFill>
              <a:schemeClr val="bg1">
                <a:lumMod val="75000"/>
              </a:schemeClr>
            </a:solidFill>
            <a:prstDash val="sysDot"/>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sp>
        <p:nvSpPr>
          <p:cNvPr id="9" name="TextBox 8">
            <a:extLst>
              <a:ext uri="{FF2B5EF4-FFF2-40B4-BE49-F238E27FC236}">
                <a16:creationId xmlns:a16="http://schemas.microsoft.com/office/drawing/2014/main" id="{F60B4CED-EA7B-0646-95D0-A263FBC73A79}"/>
              </a:ext>
            </a:extLst>
          </p:cNvPr>
          <p:cNvSpPr txBox="1"/>
          <p:nvPr/>
        </p:nvSpPr>
        <p:spPr>
          <a:xfrm>
            <a:off x="732030" y="1718852"/>
            <a:ext cx="3759029" cy="727572"/>
          </a:xfrm>
          <a:prstGeom prst="rect">
            <a:avLst/>
          </a:prstGeom>
          <a:noFill/>
        </p:spPr>
        <p:txBody>
          <a:bodyPr wrap="square" lIns="80456" tIns="40228" rIns="80456" bIns="40228" rtlCol="0">
            <a:spAutoFit/>
          </a:bodyPr>
          <a:lstStyle/>
          <a:p>
            <a:pPr algn="ctr"/>
            <a:r>
              <a:rPr lang="en-US" sz="1400" dirty="0"/>
              <a:t>As a result of receiving post / mail from a company or an organisation in the past 12 months, have you...</a:t>
            </a:r>
            <a:endParaRPr lang="en-GB" sz="1400" dirty="0"/>
          </a:p>
        </p:txBody>
      </p:sp>
      <p:pic>
        <p:nvPicPr>
          <p:cNvPr id="11" name="Picture 4" descr="N:\Design\2017\Client Work\Royal Mail\260138335 Royal Mail survey mail and email\2 Design Deliverables\Charting Elements\Bigger button mail.png">
            <a:extLst>
              <a:ext uri="{FF2B5EF4-FFF2-40B4-BE49-F238E27FC236}">
                <a16:creationId xmlns:a16="http://schemas.microsoft.com/office/drawing/2014/main" id="{11D3692B-60E8-3F4F-9B6B-35782982EB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6767" y="2823483"/>
            <a:ext cx="1286600" cy="165350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Freeform 11">
            <a:extLst>
              <a:ext uri="{FF2B5EF4-FFF2-40B4-BE49-F238E27FC236}">
                <a16:creationId xmlns:a16="http://schemas.microsoft.com/office/drawing/2014/main" id="{13C5F101-7D6E-AD43-BA8D-A655E010B546}"/>
              </a:ext>
            </a:extLst>
          </p:cNvPr>
          <p:cNvSpPr/>
          <p:nvPr/>
        </p:nvSpPr>
        <p:spPr>
          <a:xfrm>
            <a:off x="5655378" y="2126509"/>
            <a:ext cx="1501307" cy="994418"/>
          </a:xfrm>
          <a:custGeom>
            <a:avLst/>
            <a:gdLst>
              <a:gd name="connsiteX0" fmla="*/ 1233715 w 1654629"/>
              <a:gd name="connsiteY0" fmla="*/ 29029 h 943429"/>
              <a:gd name="connsiteX1" fmla="*/ 1654629 w 1654629"/>
              <a:gd name="connsiteY1" fmla="*/ 0 h 943429"/>
              <a:gd name="connsiteX2" fmla="*/ 1654629 w 1654629"/>
              <a:gd name="connsiteY2" fmla="*/ 377372 h 943429"/>
              <a:gd name="connsiteX3" fmla="*/ 653143 w 1654629"/>
              <a:gd name="connsiteY3" fmla="*/ 856343 h 943429"/>
              <a:gd name="connsiteX4" fmla="*/ 377372 w 1654629"/>
              <a:gd name="connsiteY4" fmla="*/ 943429 h 943429"/>
              <a:gd name="connsiteX5" fmla="*/ 0 w 1654629"/>
              <a:gd name="connsiteY5" fmla="*/ 899886 h 943429"/>
              <a:gd name="connsiteX6" fmla="*/ 348343 w 1654629"/>
              <a:gd name="connsiteY6" fmla="*/ 203200 h 943429"/>
              <a:gd name="connsiteX7" fmla="*/ 1233715 w 1654629"/>
              <a:gd name="connsiteY7" fmla="*/ 29029 h 943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4629" h="943429">
                <a:moveTo>
                  <a:pt x="1233715" y="29029"/>
                </a:moveTo>
                <a:lnTo>
                  <a:pt x="1654629" y="0"/>
                </a:lnTo>
                <a:lnTo>
                  <a:pt x="1654629" y="377372"/>
                </a:lnTo>
                <a:lnTo>
                  <a:pt x="653143" y="856343"/>
                </a:lnTo>
                <a:lnTo>
                  <a:pt x="377372" y="943429"/>
                </a:lnTo>
                <a:lnTo>
                  <a:pt x="0" y="899886"/>
                </a:lnTo>
                <a:lnTo>
                  <a:pt x="348343" y="203200"/>
                </a:lnTo>
                <a:lnTo>
                  <a:pt x="1233715" y="29029"/>
                </a:lnTo>
                <a:close/>
              </a:path>
            </a:pathLst>
          </a:custGeom>
          <a:solidFill>
            <a:srgbClr val="ECECE9"/>
          </a:solidFill>
          <a:ln>
            <a:noFill/>
          </a:ln>
          <a:effectLst/>
        </p:spPr>
        <p:style>
          <a:lnRef idx="1">
            <a:schemeClr val="accent1"/>
          </a:lnRef>
          <a:fillRef idx="3">
            <a:schemeClr val="accent1"/>
          </a:fillRef>
          <a:effectRef idx="2">
            <a:schemeClr val="accent1"/>
          </a:effectRef>
          <a:fontRef idx="minor">
            <a:schemeClr val="lt1"/>
          </a:fontRef>
        </p:style>
        <p:txBody>
          <a:bodyPr lIns="80456" tIns="40228" rIns="80456" bIns="40228" rtlCol="0" anchor="ctr"/>
          <a:lstStyle/>
          <a:p>
            <a:pPr algn="ctr"/>
            <a:endParaRPr lang="en-GB" dirty="0"/>
          </a:p>
        </p:txBody>
      </p:sp>
      <p:graphicFrame>
        <p:nvGraphicFramePr>
          <p:cNvPr id="13" name="Chart 12">
            <a:extLst>
              <a:ext uri="{FF2B5EF4-FFF2-40B4-BE49-F238E27FC236}">
                <a16:creationId xmlns:a16="http://schemas.microsoft.com/office/drawing/2014/main" id="{C2B588F1-A940-3B46-B091-F9942425E572}"/>
              </a:ext>
            </a:extLst>
          </p:cNvPr>
          <p:cNvGraphicFramePr/>
          <p:nvPr/>
        </p:nvGraphicFramePr>
        <p:xfrm>
          <a:off x="5127741" y="1358366"/>
          <a:ext cx="3745283" cy="507819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A6A98DFE-69D8-3140-AE07-6394A2A3EC84}"/>
              </a:ext>
            </a:extLst>
          </p:cNvPr>
          <p:cNvSpPr txBox="1"/>
          <p:nvPr/>
        </p:nvSpPr>
        <p:spPr>
          <a:xfrm>
            <a:off x="7289645" y="1416170"/>
            <a:ext cx="897377" cy="465962"/>
          </a:xfrm>
          <a:prstGeom prst="rect">
            <a:avLst/>
          </a:prstGeom>
          <a:noFill/>
        </p:spPr>
        <p:txBody>
          <a:bodyPr wrap="square" lIns="80456" tIns="40228" rIns="80456" bIns="40228" rtlCol="0">
            <a:spAutoFit/>
          </a:bodyPr>
          <a:lstStyle/>
          <a:p>
            <a:r>
              <a:rPr lang="en-GB" sz="2500" dirty="0"/>
              <a:t>70%</a:t>
            </a:r>
          </a:p>
        </p:txBody>
      </p:sp>
      <p:sp>
        <p:nvSpPr>
          <p:cNvPr id="15" name="TextBox 14">
            <a:extLst>
              <a:ext uri="{FF2B5EF4-FFF2-40B4-BE49-F238E27FC236}">
                <a16:creationId xmlns:a16="http://schemas.microsoft.com/office/drawing/2014/main" id="{D49BEF14-E719-774F-94D1-80E10D4DE3B8}"/>
              </a:ext>
            </a:extLst>
          </p:cNvPr>
          <p:cNvSpPr txBox="1"/>
          <p:nvPr/>
        </p:nvSpPr>
        <p:spPr>
          <a:xfrm>
            <a:off x="7298237" y="1817243"/>
            <a:ext cx="1111625" cy="389018"/>
          </a:xfrm>
          <a:prstGeom prst="rect">
            <a:avLst/>
          </a:prstGeom>
          <a:noFill/>
        </p:spPr>
        <p:txBody>
          <a:bodyPr wrap="square" lIns="80456" tIns="40228" rIns="80456" bIns="40228" rtlCol="0">
            <a:spAutoFit/>
          </a:bodyPr>
          <a:lstStyle/>
          <a:p>
            <a:r>
              <a:rPr lang="en-GB" sz="1000" dirty="0"/>
              <a:t>Driven to online activity</a:t>
            </a:r>
          </a:p>
        </p:txBody>
      </p:sp>
      <p:sp>
        <p:nvSpPr>
          <p:cNvPr id="16" name="TextBox 15">
            <a:extLst>
              <a:ext uri="{FF2B5EF4-FFF2-40B4-BE49-F238E27FC236}">
                <a16:creationId xmlns:a16="http://schemas.microsoft.com/office/drawing/2014/main" id="{FFF68F97-C18E-3546-91C3-A8883AEF7B33}"/>
              </a:ext>
            </a:extLst>
          </p:cNvPr>
          <p:cNvSpPr txBox="1"/>
          <p:nvPr/>
        </p:nvSpPr>
        <p:spPr>
          <a:xfrm>
            <a:off x="8390047" y="2591767"/>
            <a:ext cx="897377" cy="465962"/>
          </a:xfrm>
          <a:prstGeom prst="rect">
            <a:avLst/>
          </a:prstGeom>
          <a:noFill/>
        </p:spPr>
        <p:txBody>
          <a:bodyPr wrap="square" lIns="80456" tIns="40228" rIns="80456" bIns="40228" rtlCol="0">
            <a:spAutoFit/>
          </a:bodyPr>
          <a:lstStyle/>
          <a:p>
            <a:r>
              <a:rPr lang="en-GB" sz="2500" dirty="0"/>
              <a:t>49%</a:t>
            </a:r>
          </a:p>
        </p:txBody>
      </p:sp>
      <p:sp>
        <p:nvSpPr>
          <p:cNvPr id="17" name="TextBox 16">
            <a:extLst>
              <a:ext uri="{FF2B5EF4-FFF2-40B4-BE49-F238E27FC236}">
                <a16:creationId xmlns:a16="http://schemas.microsoft.com/office/drawing/2014/main" id="{E28DF41B-983A-BF4A-B3F1-EC2D15F2667B}"/>
              </a:ext>
            </a:extLst>
          </p:cNvPr>
          <p:cNvSpPr txBox="1"/>
          <p:nvPr/>
        </p:nvSpPr>
        <p:spPr>
          <a:xfrm>
            <a:off x="8369812" y="3021862"/>
            <a:ext cx="1387740" cy="389018"/>
          </a:xfrm>
          <a:prstGeom prst="rect">
            <a:avLst/>
          </a:prstGeom>
          <a:noFill/>
        </p:spPr>
        <p:txBody>
          <a:bodyPr wrap="square" lIns="80456" tIns="40228" rIns="80456" bIns="40228" rtlCol="0">
            <a:spAutoFit/>
          </a:bodyPr>
          <a:lstStyle/>
          <a:p>
            <a:r>
              <a:rPr lang="en-GB" sz="1000" dirty="0"/>
              <a:t>Made transactions online</a:t>
            </a:r>
          </a:p>
        </p:txBody>
      </p:sp>
      <p:sp>
        <p:nvSpPr>
          <p:cNvPr id="18" name="TextBox 17">
            <a:extLst>
              <a:ext uri="{FF2B5EF4-FFF2-40B4-BE49-F238E27FC236}">
                <a16:creationId xmlns:a16="http://schemas.microsoft.com/office/drawing/2014/main" id="{1EB4C23C-603B-0A4E-A60F-92F89D31CC37}"/>
              </a:ext>
            </a:extLst>
          </p:cNvPr>
          <p:cNvSpPr txBox="1"/>
          <p:nvPr/>
        </p:nvSpPr>
        <p:spPr>
          <a:xfrm>
            <a:off x="8370796" y="4236971"/>
            <a:ext cx="897377" cy="465962"/>
          </a:xfrm>
          <a:prstGeom prst="rect">
            <a:avLst/>
          </a:prstGeom>
          <a:noFill/>
        </p:spPr>
        <p:txBody>
          <a:bodyPr wrap="square" lIns="80456" tIns="40228" rIns="80456" bIns="40228" rtlCol="0">
            <a:spAutoFit/>
          </a:bodyPr>
          <a:lstStyle/>
          <a:p>
            <a:r>
              <a:rPr lang="en-GB" sz="2500" dirty="0"/>
              <a:t>41%</a:t>
            </a:r>
          </a:p>
        </p:txBody>
      </p:sp>
      <p:sp>
        <p:nvSpPr>
          <p:cNvPr id="19" name="TextBox 18">
            <a:extLst>
              <a:ext uri="{FF2B5EF4-FFF2-40B4-BE49-F238E27FC236}">
                <a16:creationId xmlns:a16="http://schemas.microsoft.com/office/drawing/2014/main" id="{E2735EDE-B869-3D45-8190-2E5B83EE81CF}"/>
              </a:ext>
            </a:extLst>
          </p:cNvPr>
          <p:cNvSpPr txBox="1"/>
          <p:nvPr/>
        </p:nvSpPr>
        <p:spPr>
          <a:xfrm>
            <a:off x="8350561" y="4667067"/>
            <a:ext cx="1387740" cy="389018"/>
          </a:xfrm>
          <a:prstGeom prst="rect">
            <a:avLst/>
          </a:prstGeom>
          <a:noFill/>
        </p:spPr>
        <p:txBody>
          <a:bodyPr wrap="square" lIns="80456" tIns="40228" rIns="80456" bIns="40228" rtlCol="0">
            <a:spAutoFit/>
          </a:bodyPr>
          <a:lstStyle/>
          <a:p>
            <a:r>
              <a:rPr lang="en-GB" sz="1000" dirty="0"/>
              <a:t>Visited sender’s website</a:t>
            </a:r>
          </a:p>
        </p:txBody>
      </p:sp>
      <p:sp>
        <p:nvSpPr>
          <p:cNvPr id="20" name="TextBox 19">
            <a:extLst>
              <a:ext uri="{FF2B5EF4-FFF2-40B4-BE49-F238E27FC236}">
                <a16:creationId xmlns:a16="http://schemas.microsoft.com/office/drawing/2014/main" id="{FB165893-6A9D-B544-BE00-948CC22D872C}"/>
              </a:ext>
            </a:extLst>
          </p:cNvPr>
          <p:cNvSpPr txBox="1"/>
          <p:nvPr/>
        </p:nvSpPr>
        <p:spPr>
          <a:xfrm>
            <a:off x="5845576" y="5272183"/>
            <a:ext cx="897377" cy="465962"/>
          </a:xfrm>
          <a:prstGeom prst="rect">
            <a:avLst/>
          </a:prstGeom>
          <a:noFill/>
        </p:spPr>
        <p:txBody>
          <a:bodyPr wrap="square" lIns="80456" tIns="40228" rIns="80456" bIns="40228" rtlCol="0">
            <a:spAutoFit/>
          </a:bodyPr>
          <a:lstStyle/>
          <a:p>
            <a:r>
              <a:rPr lang="en-GB" sz="2500" dirty="0"/>
              <a:t>35%</a:t>
            </a:r>
          </a:p>
        </p:txBody>
      </p:sp>
      <p:sp>
        <p:nvSpPr>
          <p:cNvPr id="21" name="TextBox 20">
            <a:extLst>
              <a:ext uri="{FF2B5EF4-FFF2-40B4-BE49-F238E27FC236}">
                <a16:creationId xmlns:a16="http://schemas.microsoft.com/office/drawing/2014/main" id="{9736EA55-7F74-BC45-8EF4-45DEEF1B2D34}"/>
              </a:ext>
            </a:extLst>
          </p:cNvPr>
          <p:cNvSpPr txBox="1"/>
          <p:nvPr/>
        </p:nvSpPr>
        <p:spPr>
          <a:xfrm>
            <a:off x="5553539" y="5702277"/>
            <a:ext cx="1071656" cy="389018"/>
          </a:xfrm>
          <a:prstGeom prst="rect">
            <a:avLst/>
          </a:prstGeom>
          <a:noFill/>
        </p:spPr>
        <p:txBody>
          <a:bodyPr wrap="square" lIns="80456" tIns="40228" rIns="80456" bIns="40228" rtlCol="0">
            <a:spAutoFit/>
          </a:bodyPr>
          <a:lstStyle/>
          <a:p>
            <a:r>
              <a:rPr lang="en-GB" sz="1000" dirty="0"/>
              <a:t>Used voucher online</a:t>
            </a:r>
          </a:p>
        </p:txBody>
      </p:sp>
      <p:sp>
        <p:nvSpPr>
          <p:cNvPr id="22" name="TextBox 21">
            <a:extLst>
              <a:ext uri="{FF2B5EF4-FFF2-40B4-BE49-F238E27FC236}">
                <a16:creationId xmlns:a16="http://schemas.microsoft.com/office/drawing/2014/main" id="{3DDA0B38-1598-B444-8ABD-5587829CBEBD}"/>
              </a:ext>
            </a:extLst>
          </p:cNvPr>
          <p:cNvSpPr txBox="1"/>
          <p:nvPr/>
        </p:nvSpPr>
        <p:spPr>
          <a:xfrm>
            <a:off x="4620089" y="4230108"/>
            <a:ext cx="897377" cy="465962"/>
          </a:xfrm>
          <a:prstGeom prst="rect">
            <a:avLst/>
          </a:prstGeom>
          <a:noFill/>
        </p:spPr>
        <p:txBody>
          <a:bodyPr wrap="square" lIns="80456" tIns="40228" rIns="80456" bIns="40228" rtlCol="0">
            <a:spAutoFit/>
          </a:bodyPr>
          <a:lstStyle/>
          <a:p>
            <a:r>
              <a:rPr lang="en-GB" sz="2500" dirty="0"/>
              <a:t>24%</a:t>
            </a:r>
          </a:p>
        </p:txBody>
      </p:sp>
      <p:sp>
        <p:nvSpPr>
          <p:cNvPr id="23" name="TextBox 22">
            <a:extLst>
              <a:ext uri="{FF2B5EF4-FFF2-40B4-BE49-F238E27FC236}">
                <a16:creationId xmlns:a16="http://schemas.microsoft.com/office/drawing/2014/main" id="{7E65F731-C7DC-4541-9565-52B169C4341C}"/>
              </a:ext>
            </a:extLst>
          </p:cNvPr>
          <p:cNvSpPr txBox="1"/>
          <p:nvPr/>
        </p:nvSpPr>
        <p:spPr>
          <a:xfrm>
            <a:off x="4421193" y="4689220"/>
            <a:ext cx="1068362" cy="389018"/>
          </a:xfrm>
          <a:prstGeom prst="rect">
            <a:avLst/>
          </a:prstGeom>
          <a:noFill/>
        </p:spPr>
        <p:txBody>
          <a:bodyPr wrap="square" lIns="80456" tIns="40228" rIns="80456" bIns="40228" rtlCol="0">
            <a:spAutoFit/>
          </a:bodyPr>
          <a:lstStyle/>
          <a:p>
            <a:r>
              <a:rPr lang="en-GB" sz="1000" dirty="0"/>
              <a:t>Checked online account</a:t>
            </a:r>
          </a:p>
        </p:txBody>
      </p:sp>
      <p:sp>
        <p:nvSpPr>
          <p:cNvPr id="24" name="TextBox 23">
            <a:extLst>
              <a:ext uri="{FF2B5EF4-FFF2-40B4-BE49-F238E27FC236}">
                <a16:creationId xmlns:a16="http://schemas.microsoft.com/office/drawing/2014/main" id="{183C0E93-1559-E845-AC28-6FD53A3EC207}"/>
              </a:ext>
            </a:extLst>
          </p:cNvPr>
          <p:cNvSpPr txBox="1"/>
          <p:nvPr/>
        </p:nvSpPr>
        <p:spPr>
          <a:xfrm>
            <a:off x="4801409" y="2606408"/>
            <a:ext cx="897377" cy="465962"/>
          </a:xfrm>
          <a:prstGeom prst="rect">
            <a:avLst/>
          </a:prstGeom>
          <a:noFill/>
        </p:spPr>
        <p:txBody>
          <a:bodyPr wrap="square" lIns="80456" tIns="40228" rIns="80456" bIns="40228" rtlCol="0">
            <a:spAutoFit/>
          </a:bodyPr>
          <a:lstStyle/>
          <a:p>
            <a:r>
              <a:rPr lang="en-GB" sz="2500" dirty="0"/>
              <a:t>18%</a:t>
            </a:r>
          </a:p>
        </p:txBody>
      </p:sp>
      <p:sp>
        <p:nvSpPr>
          <p:cNvPr id="25" name="TextBox 24">
            <a:extLst>
              <a:ext uri="{FF2B5EF4-FFF2-40B4-BE49-F238E27FC236}">
                <a16:creationId xmlns:a16="http://schemas.microsoft.com/office/drawing/2014/main" id="{46B5DB0D-1AF0-8044-902E-2B07B08F43A3}"/>
              </a:ext>
            </a:extLst>
          </p:cNvPr>
          <p:cNvSpPr txBox="1"/>
          <p:nvPr/>
        </p:nvSpPr>
        <p:spPr>
          <a:xfrm>
            <a:off x="4509716" y="3036504"/>
            <a:ext cx="1068362" cy="389018"/>
          </a:xfrm>
          <a:prstGeom prst="rect">
            <a:avLst/>
          </a:prstGeom>
          <a:noFill/>
        </p:spPr>
        <p:txBody>
          <a:bodyPr wrap="square" lIns="80456" tIns="40228" rIns="80456" bIns="40228" rtlCol="0">
            <a:spAutoFit/>
          </a:bodyPr>
          <a:lstStyle/>
          <a:p>
            <a:r>
              <a:rPr lang="en-GB" sz="1000" dirty="0"/>
              <a:t>Sent company email</a:t>
            </a:r>
          </a:p>
        </p:txBody>
      </p:sp>
      <p:sp>
        <p:nvSpPr>
          <p:cNvPr id="26" name="TextBox 25">
            <a:extLst>
              <a:ext uri="{FF2B5EF4-FFF2-40B4-BE49-F238E27FC236}">
                <a16:creationId xmlns:a16="http://schemas.microsoft.com/office/drawing/2014/main" id="{7664853F-1F3A-B142-866B-465C8F8B1F86}"/>
              </a:ext>
            </a:extLst>
          </p:cNvPr>
          <p:cNvSpPr txBox="1"/>
          <p:nvPr/>
        </p:nvSpPr>
        <p:spPr>
          <a:xfrm>
            <a:off x="608462" y="6091295"/>
            <a:ext cx="2870920" cy="188964"/>
          </a:xfrm>
          <a:prstGeom prst="rect">
            <a:avLst/>
          </a:prstGeom>
          <a:noFill/>
        </p:spPr>
        <p:txBody>
          <a:bodyPr wrap="square" lIns="80456" tIns="40228" rIns="80456" bIns="40228" rtlCol="0">
            <a:spAutoFit/>
          </a:bodyPr>
          <a:lstStyle/>
          <a:p>
            <a:r>
              <a:rPr lang="en-US" sz="700" dirty="0"/>
              <a:t>Source: Kantar TNS/ MarketReach 2017</a:t>
            </a:r>
            <a:endParaRPr lang="en-GB" sz="700" dirty="0"/>
          </a:p>
        </p:txBody>
      </p:sp>
    </p:spTree>
    <p:extLst>
      <p:ext uri="{BB962C8B-B14F-4D97-AF65-F5344CB8AC3E}">
        <p14:creationId xmlns:p14="http://schemas.microsoft.com/office/powerpoint/2010/main" val="79308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D8D559-9885-4538-8BDB-AFC29369CC1A}"/>
              </a:ext>
            </a:extLst>
          </p:cNvPr>
          <p:cNvPicPr>
            <a:picLocks noChangeAspect="1"/>
          </p:cNvPicPr>
          <p:nvPr/>
        </p:nvPicPr>
        <p:blipFill rotWithShape="1">
          <a:blip r:embed="rId3">
            <a:extLst>
              <a:ext uri="{28A0092B-C50C-407E-A947-70E740481C1C}">
                <a14:useLocalDpi xmlns:a14="http://schemas.microsoft.com/office/drawing/2010/main"/>
              </a:ext>
            </a:extLst>
          </a:blip>
          <a:srcRect l="15276" t="2790" r="1371" b="13960"/>
          <a:stretch/>
        </p:blipFill>
        <p:spPr>
          <a:xfrm>
            <a:off x="-3" y="-39321"/>
            <a:ext cx="12192001" cy="6897321"/>
          </a:xfrm>
          <a:prstGeom prst="rect">
            <a:avLst/>
          </a:prstGeom>
        </p:spPr>
      </p:pic>
      <p:sp>
        <p:nvSpPr>
          <p:cNvPr id="2" name="Title 1">
            <a:extLst>
              <a:ext uri="{FF2B5EF4-FFF2-40B4-BE49-F238E27FC236}">
                <a16:creationId xmlns:a16="http://schemas.microsoft.com/office/drawing/2014/main" id="{7B8DF785-3390-49E5-BF1F-0CCFC0E9D376}"/>
              </a:ext>
            </a:extLst>
          </p:cNvPr>
          <p:cNvSpPr>
            <a:spLocks noGrp="1"/>
          </p:cNvSpPr>
          <p:nvPr>
            <p:ph type="title"/>
          </p:nvPr>
        </p:nvSpPr>
        <p:spPr>
          <a:xfrm>
            <a:off x="353042" y="360474"/>
            <a:ext cx="11156400" cy="475686"/>
          </a:xfrm>
        </p:spPr>
        <p:txBody>
          <a:bodyPr/>
          <a:lstStyle/>
          <a:p>
            <a:r>
              <a:rPr lang="en-GB" dirty="0"/>
              <a:t>a critical time for brands…</a:t>
            </a:r>
          </a:p>
        </p:txBody>
      </p:sp>
      <p:sp>
        <p:nvSpPr>
          <p:cNvPr id="3" name="Slide Number Placeholder 2">
            <a:extLst>
              <a:ext uri="{FF2B5EF4-FFF2-40B4-BE49-F238E27FC236}">
                <a16:creationId xmlns:a16="http://schemas.microsoft.com/office/drawing/2014/main" id="{18D39E4B-2925-4077-9662-A7295126576F}"/>
              </a:ext>
            </a:extLst>
          </p:cNvPr>
          <p:cNvSpPr>
            <a:spLocks noGrp="1"/>
          </p:cNvSpPr>
          <p:nvPr>
            <p:ph type="sldNum" sz="quarter" idx="10"/>
          </p:nvPr>
        </p:nvSpPr>
        <p:spPr/>
        <p:txBody>
          <a:bodyPr/>
          <a:lstStyle/>
          <a:p>
            <a:fld id="{887360FE-02F5-4392-9C12-7D03F05745BB}" type="slidenum">
              <a:rPr lang="en-GB" smtClean="0"/>
              <a:pPr/>
              <a:t>2</a:t>
            </a:fld>
            <a:endParaRPr lang="en-GB" dirty="0"/>
          </a:p>
        </p:txBody>
      </p:sp>
      <p:sp>
        <p:nvSpPr>
          <p:cNvPr id="10" name="Rectangle 9">
            <a:extLst>
              <a:ext uri="{FF2B5EF4-FFF2-40B4-BE49-F238E27FC236}">
                <a16:creationId xmlns:a16="http://schemas.microsoft.com/office/drawing/2014/main" id="{2642161A-3539-4340-B803-DBADA519E756}"/>
              </a:ext>
            </a:extLst>
          </p:cNvPr>
          <p:cNvSpPr/>
          <p:nvPr/>
        </p:nvSpPr>
        <p:spPr>
          <a:xfrm>
            <a:off x="0" y="6666489"/>
            <a:ext cx="12589354" cy="230832"/>
          </a:xfrm>
          <a:prstGeom prst="rect">
            <a:avLst/>
          </a:prstGeom>
        </p:spPr>
        <p:txBody>
          <a:bodyPr wrap="square">
            <a:spAutoFit/>
          </a:bodyPr>
          <a:lstStyle/>
          <a:p>
            <a:r>
              <a:rPr lang="en-US" sz="900" dirty="0"/>
              <a:t>Source: Kantar Global Survey March 2020 (35k consumers)</a:t>
            </a:r>
            <a:endParaRPr lang="en-US" sz="900" dirty="0">
              <a:effectLst/>
            </a:endParaRPr>
          </a:p>
        </p:txBody>
      </p:sp>
      <p:sp>
        <p:nvSpPr>
          <p:cNvPr id="6" name="Rectangle 5">
            <a:extLst>
              <a:ext uri="{FF2B5EF4-FFF2-40B4-BE49-F238E27FC236}">
                <a16:creationId xmlns:a16="http://schemas.microsoft.com/office/drawing/2014/main" id="{1ED83C57-16A2-43B1-B3D3-ED32C895CB2E}"/>
              </a:ext>
            </a:extLst>
          </p:cNvPr>
          <p:cNvSpPr/>
          <p:nvPr/>
        </p:nvSpPr>
        <p:spPr>
          <a:xfrm>
            <a:off x="0" y="1477174"/>
            <a:ext cx="12192000" cy="3046988"/>
          </a:xfrm>
          <a:prstGeom prst="rect">
            <a:avLst/>
          </a:prstGeom>
          <a:solidFill>
            <a:schemeClr val="bg1"/>
          </a:solidFill>
          <a:ln w="28575">
            <a:solidFill>
              <a:schemeClr val="bg2"/>
            </a:solidFill>
          </a:ln>
        </p:spPr>
        <p:txBody>
          <a:bodyPr wrap="square">
            <a:spAutoFit/>
          </a:bodyPr>
          <a:lstStyle/>
          <a:p>
            <a:pPr algn="ctr"/>
            <a:r>
              <a:rPr lang="en-US" sz="1600" dirty="0"/>
              <a:t>“Brand health becomes vulnerable when companies stop advertising. </a:t>
            </a:r>
          </a:p>
          <a:p>
            <a:pPr algn="ctr"/>
            <a:r>
              <a:rPr lang="en-US" sz="1600" dirty="0"/>
              <a:t>If they do this for longer than six months it destroys both short- and long-term health.</a:t>
            </a:r>
          </a:p>
          <a:p>
            <a:pPr algn="ctr"/>
            <a:endParaRPr lang="en-US" sz="1600" dirty="0"/>
          </a:p>
          <a:p>
            <a:pPr algn="ctr"/>
            <a:r>
              <a:rPr lang="en-GB" sz="1600" dirty="0">
                <a:ea typeface="Calibri" panose="020F0502020204030204" pitchFamily="34" charset="0"/>
              </a:rPr>
              <a:t>Brand salience is especially important in times of crisis: strong brands recovered 9 x faster following </a:t>
            </a:r>
            <a:r>
              <a:rPr lang="en-GB" sz="1600" dirty="0">
                <a:solidFill>
                  <a:srgbClr val="000000"/>
                </a:solidFill>
                <a:ea typeface="Calibri" panose="020F0502020204030204" pitchFamily="34" charset="0"/>
              </a:rPr>
              <a:t>the financial crisis of 2008.  </a:t>
            </a:r>
            <a:r>
              <a:rPr lang="en-US" sz="1600" dirty="0">
                <a:solidFill>
                  <a:schemeClr val="bg1"/>
                </a:solidFill>
              </a:rPr>
              <a:t>.</a:t>
            </a:r>
          </a:p>
          <a:p>
            <a:pPr algn="ctr"/>
            <a:endParaRPr lang="en-US" sz="1600" dirty="0"/>
          </a:p>
          <a:p>
            <a:pPr algn="ctr"/>
            <a:r>
              <a:rPr lang="en-US" sz="1600" dirty="0"/>
              <a:t>Now is an opportunity for brands to change their media, messaging and touchpoints to ensure they are reaching consumers with communications they are most interested in. </a:t>
            </a:r>
          </a:p>
          <a:p>
            <a:pPr algn="ctr"/>
            <a:r>
              <a:rPr lang="en-US" sz="1600" dirty="0"/>
              <a:t>Marketers should look at how budgets can be spent most effectively to maintain a presence and key brand metrics if spend does need to be reduced.”</a:t>
            </a:r>
          </a:p>
          <a:p>
            <a:pPr algn="ctr"/>
            <a:endParaRPr lang="en-US" sz="1600" dirty="0"/>
          </a:p>
          <a:p>
            <a:pPr algn="ctr"/>
            <a:r>
              <a:rPr lang="en-US" sz="1600" b="1" dirty="0"/>
              <a:t>Jane Ostler</a:t>
            </a:r>
          </a:p>
          <a:p>
            <a:pPr algn="ctr"/>
            <a:r>
              <a:rPr lang="en-US" sz="1600" b="1" dirty="0"/>
              <a:t>Kantar Insights Global Head of Media</a:t>
            </a:r>
          </a:p>
        </p:txBody>
      </p:sp>
    </p:spTree>
    <p:extLst>
      <p:ext uri="{BB962C8B-B14F-4D97-AF65-F5344CB8AC3E}">
        <p14:creationId xmlns:p14="http://schemas.microsoft.com/office/powerpoint/2010/main" val="1301996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FB72-A2B8-CE4B-B16B-1A0C41F2B7E3}"/>
              </a:ext>
            </a:extLst>
          </p:cNvPr>
          <p:cNvSpPr>
            <a:spLocks noGrp="1"/>
          </p:cNvSpPr>
          <p:nvPr>
            <p:ph type="title"/>
          </p:nvPr>
        </p:nvSpPr>
        <p:spPr>
          <a:xfrm>
            <a:off x="486000" y="336021"/>
            <a:ext cx="11156400" cy="475686"/>
          </a:xfrm>
        </p:spPr>
        <p:txBody>
          <a:bodyPr/>
          <a:lstStyle/>
          <a:p>
            <a:r>
              <a:rPr lang="en-US" dirty="0"/>
              <a:t>integrates with other media making messages stronger and more memorable</a:t>
            </a:r>
          </a:p>
        </p:txBody>
      </p:sp>
      <p:sp>
        <p:nvSpPr>
          <p:cNvPr id="3" name="Slide Number Placeholder 2">
            <a:extLst>
              <a:ext uri="{FF2B5EF4-FFF2-40B4-BE49-F238E27FC236}">
                <a16:creationId xmlns:a16="http://schemas.microsoft.com/office/drawing/2014/main" id="{7566F2D8-0B3D-9046-B0C8-65A5053F50F5}"/>
              </a:ext>
            </a:extLst>
          </p:cNvPr>
          <p:cNvSpPr>
            <a:spLocks noGrp="1"/>
          </p:cNvSpPr>
          <p:nvPr>
            <p:ph type="sldNum" sz="quarter" idx="10"/>
          </p:nvPr>
        </p:nvSpPr>
        <p:spPr/>
        <p:txBody>
          <a:bodyPr/>
          <a:lstStyle/>
          <a:p>
            <a:fld id="{887360FE-02F5-4392-9C12-7D03F05745BB}" type="slidenum">
              <a:rPr lang="en-GB" smtClean="0"/>
              <a:pPr/>
              <a:t>20</a:t>
            </a:fld>
            <a:endParaRPr lang="en-GB" dirty="0"/>
          </a:p>
        </p:txBody>
      </p:sp>
      <p:sp>
        <p:nvSpPr>
          <p:cNvPr id="6" name="Text Placeholder 13">
            <a:extLst>
              <a:ext uri="{FF2B5EF4-FFF2-40B4-BE49-F238E27FC236}">
                <a16:creationId xmlns:a16="http://schemas.microsoft.com/office/drawing/2014/main" id="{85FF3F23-5E72-794A-865A-E22703FA33EF}"/>
              </a:ext>
            </a:extLst>
          </p:cNvPr>
          <p:cNvSpPr txBox="1">
            <a:spLocks/>
          </p:cNvSpPr>
          <p:nvPr/>
        </p:nvSpPr>
        <p:spPr>
          <a:xfrm>
            <a:off x="651547" y="1533050"/>
            <a:ext cx="10288595" cy="5090529"/>
          </a:xfrm>
          <a:prstGeom prst="rect">
            <a:avLst/>
          </a:prstGeom>
        </p:spPr>
        <p:txBody>
          <a:bodyPr lIns="0" tIns="0" rIns="0" bIns="0"/>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MAIL MAKES SOCIAL MEDIA MORE MEMORABLE</a:t>
            </a:r>
          </a:p>
          <a:p>
            <a:pPr marL="0" indent="0" algn="ctr">
              <a:buNone/>
            </a:pPr>
            <a:r>
              <a:rPr lang="en-GB" dirty="0"/>
              <a:t>Brain response to the same social media ads was very different among those who saw mail first.  The social ads elicited lower visual attention – but were more strongly encoded into people’s memory  </a:t>
            </a:r>
          </a:p>
          <a:p>
            <a:pPr marL="0" indent="0" algn="ctr">
              <a:buNone/>
            </a:pPr>
            <a:r>
              <a:rPr lang="en-GB" sz="2000" b="1" dirty="0">
                <a:solidFill>
                  <a:srgbClr val="FF0000"/>
                </a:solidFill>
              </a:rPr>
              <a:t>+44% stronger</a:t>
            </a:r>
            <a:endParaRPr lang="en-GB" b="1" dirty="0">
              <a:solidFill>
                <a:srgbClr val="FF0000"/>
              </a:solidFill>
            </a:endParaRPr>
          </a:p>
        </p:txBody>
      </p:sp>
      <p:sp>
        <p:nvSpPr>
          <p:cNvPr id="7" name="TextBox 6">
            <a:extLst>
              <a:ext uri="{FF2B5EF4-FFF2-40B4-BE49-F238E27FC236}">
                <a16:creationId xmlns:a16="http://schemas.microsoft.com/office/drawing/2014/main" id="{997F0C67-F892-FC43-9EF4-214AD6D05DFF}"/>
              </a:ext>
            </a:extLst>
          </p:cNvPr>
          <p:cNvSpPr txBox="1"/>
          <p:nvPr/>
        </p:nvSpPr>
        <p:spPr>
          <a:xfrm>
            <a:off x="486000" y="6444000"/>
            <a:ext cx="3560590" cy="261610"/>
          </a:xfrm>
          <a:prstGeom prst="rect">
            <a:avLst/>
          </a:prstGeom>
          <a:noFill/>
        </p:spPr>
        <p:txBody>
          <a:bodyPr wrap="none" rtlCol="0">
            <a:spAutoFit/>
          </a:bodyPr>
          <a:lstStyle/>
          <a:p>
            <a:pPr defTabSz="914400"/>
            <a:r>
              <a:rPr lang="en-GB" sz="1100" dirty="0">
                <a:solidFill>
                  <a:prstClr val="black"/>
                </a:solidFill>
                <a:latin typeface="Arial" panose="020B0604020202020204"/>
              </a:rPr>
              <a:t>Source: Royal Mail MarketReach, Neuro-Insight, 2018</a:t>
            </a:r>
          </a:p>
        </p:txBody>
      </p:sp>
      <p:graphicFrame>
        <p:nvGraphicFramePr>
          <p:cNvPr id="8" name="Chart 7">
            <a:extLst>
              <a:ext uri="{FF2B5EF4-FFF2-40B4-BE49-F238E27FC236}">
                <a16:creationId xmlns:a16="http://schemas.microsoft.com/office/drawing/2014/main" id="{6CD69C3C-34DA-7A43-8183-4F0A3FD6C3CC}"/>
              </a:ext>
            </a:extLst>
          </p:cNvPr>
          <p:cNvGraphicFramePr/>
          <p:nvPr>
            <p:extLst>
              <p:ext uri="{D42A27DB-BD31-4B8C-83A1-F6EECF244321}">
                <p14:modId xmlns:p14="http://schemas.microsoft.com/office/powerpoint/2010/main" val="3596365736"/>
              </p:ext>
            </p:extLst>
          </p:nvPr>
        </p:nvGraphicFramePr>
        <p:xfrm>
          <a:off x="651547" y="3162300"/>
          <a:ext cx="11317296" cy="3502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841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1F2F-4B72-4D96-BCAF-CC5DD970DC31}"/>
              </a:ext>
            </a:extLst>
          </p:cNvPr>
          <p:cNvSpPr>
            <a:spLocks noGrp="1"/>
          </p:cNvSpPr>
          <p:nvPr>
            <p:ph type="title"/>
          </p:nvPr>
        </p:nvSpPr>
        <p:spPr>
          <a:xfrm>
            <a:off x="485999" y="234421"/>
            <a:ext cx="11156400" cy="475686"/>
          </a:xfrm>
        </p:spPr>
        <p:txBody>
          <a:bodyPr/>
          <a:lstStyle/>
          <a:p>
            <a:r>
              <a:rPr lang="en-GB" dirty="0"/>
              <a:t>Messaging can be tailored to support the brand role </a:t>
            </a:r>
          </a:p>
        </p:txBody>
      </p:sp>
      <p:sp>
        <p:nvSpPr>
          <p:cNvPr id="3" name="Slide Number Placeholder 2">
            <a:extLst>
              <a:ext uri="{FF2B5EF4-FFF2-40B4-BE49-F238E27FC236}">
                <a16:creationId xmlns:a16="http://schemas.microsoft.com/office/drawing/2014/main" id="{599122DF-3431-4A4D-B747-518B9780B6AB}"/>
              </a:ext>
            </a:extLst>
          </p:cNvPr>
          <p:cNvSpPr>
            <a:spLocks noGrp="1"/>
          </p:cNvSpPr>
          <p:nvPr>
            <p:ph type="sldNum" sz="quarter" idx="10"/>
          </p:nvPr>
        </p:nvSpPr>
        <p:spPr/>
        <p:txBody>
          <a:bodyPr/>
          <a:lstStyle/>
          <a:p>
            <a:fld id="{887360FE-02F5-4392-9C12-7D03F05745BB}" type="slidenum">
              <a:rPr lang="en-GB" smtClean="0"/>
              <a:pPr/>
              <a:t>21</a:t>
            </a:fld>
            <a:endParaRPr lang="en-GB" dirty="0"/>
          </a:p>
        </p:txBody>
      </p:sp>
      <p:graphicFrame>
        <p:nvGraphicFramePr>
          <p:cNvPr id="6" name="Diagram 5">
            <a:extLst>
              <a:ext uri="{FF2B5EF4-FFF2-40B4-BE49-F238E27FC236}">
                <a16:creationId xmlns:a16="http://schemas.microsoft.com/office/drawing/2014/main" id="{CF985D9A-9EEC-4BBB-988F-C1184CC02F7D}"/>
              </a:ext>
            </a:extLst>
          </p:cNvPr>
          <p:cNvGraphicFramePr/>
          <p:nvPr>
            <p:extLst>
              <p:ext uri="{D42A27DB-BD31-4B8C-83A1-F6EECF244321}">
                <p14:modId xmlns:p14="http://schemas.microsoft.com/office/powerpoint/2010/main" val="1995820959"/>
              </p:ext>
            </p:extLst>
          </p:nvPr>
        </p:nvGraphicFramePr>
        <p:xfrm>
          <a:off x="485999" y="1538514"/>
          <a:ext cx="10760983" cy="5085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214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1408DE-13D0-4861-B1FF-A5CDAAD975F8}"/>
              </a:ext>
            </a:extLst>
          </p:cNvPr>
          <p:cNvSpPr>
            <a:spLocks noGrp="1"/>
          </p:cNvSpPr>
          <p:nvPr>
            <p:ph type="body" sz="quarter" idx="10"/>
          </p:nvPr>
        </p:nvSpPr>
        <p:spPr>
          <a:xfrm>
            <a:off x="864000" y="3916800"/>
            <a:ext cx="7098900" cy="2065950"/>
          </a:xfrm>
        </p:spPr>
        <p:txBody>
          <a:bodyPr/>
          <a:lstStyle/>
          <a:p>
            <a:endParaRPr lang="en-GB" dirty="0"/>
          </a:p>
          <a:p>
            <a:endParaRPr lang="en-GB" dirty="0"/>
          </a:p>
          <a:p>
            <a:endParaRPr lang="en-GB" dirty="0"/>
          </a:p>
          <a:p>
            <a:r>
              <a:rPr lang="en-GB" dirty="0"/>
              <a:t>Looking ahead to</a:t>
            </a:r>
          </a:p>
          <a:p>
            <a:r>
              <a:rPr lang="en-GB" dirty="0"/>
              <a:t>Better times… mail will continue to support brands as they move forward</a:t>
            </a:r>
          </a:p>
        </p:txBody>
      </p:sp>
    </p:spTree>
    <p:extLst>
      <p:ext uri="{BB962C8B-B14F-4D97-AF65-F5344CB8AC3E}">
        <p14:creationId xmlns:p14="http://schemas.microsoft.com/office/powerpoint/2010/main" val="73873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2158-9050-4DBD-ABDF-5D8398247706}"/>
              </a:ext>
            </a:extLst>
          </p:cNvPr>
          <p:cNvSpPr>
            <a:spLocks noGrp="1"/>
          </p:cNvSpPr>
          <p:nvPr>
            <p:ph type="title"/>
          </p:nvPr>
        </p:nvSpPr>
        <p:spPr>
          <a:xfrm>
            <a:off x="407231" y="371601"/>
            <a:ext cx="11377537" cy="579160"/>
          </a:xfrm>
        </p:spPr>
        <p:txBody>
          <a:bodyPr/>
          <a:lstStyle/>
          <a:p>
            <a:r>
              <a:rPr lang="en-GB" dirty="0"/>
              <a:t>Thinking Beyond covid-19…</a:t>
            </a:r>
          </a:p>
        </p:txBody>
      </p:sp>
      <p:sp>
        <p:nvSpPr>
          <p:cNvPr id="3" name="Slide Number Placeholder 2">
            <a:extLst>
              <a:ext uri="{FF2B5EF4-FFF2-40B4-BE49-F238E27FC236}">
                <a16:creationId xmlns:a16="http://schemas.microsoft.com/office/drawing/2014/main" id="{E26806F8-1196-443E-98EE-5F48F6CC989C}"/>
              </a:ext>
            </a:extLst>
          </p:cNvPr>
          <p:cNvSpPr>
            <a:spLocks noGrp="1"/>
          </p:cNvSpPr>
          <p:nvPr>
            <p:ph type="sldNum" sz="quarter" idx="10"/>
          </p:nvPr>
        </p:nvSpPr>
        <p:spPr/>
        <p:txBody>
          <a:bodyPr/>
          <a:lstStyle/>
          <a:p>
            <a:fld id="{887360FE-02F5-4392-9C12-7D03F05745BB}" type="slidenum">
              <a:rPr lang="en-GB" smtClean="0"/>
              <a:pPr/>
              <a:t>23</a:t>
            </a:fld>
            <a:endParaRPr lang="en-GB" dirty="0"/>
          </a:p>
        </p:txBody>
      </p:sp>
      <p:graphicFrame>
        <p:nvGraphicFramePr>
          <p:cNvPr id="5" name="Diagram 4">
            <a:extLst>
              <a:ext uri="{FF2B5EF4-FFF2-40B4-BE49-F238E27FC236}">
                <a16:creationId xmlns:a16="http://schemas.microsoft.com/office/drawing/2014/main" id="{C084F324-642F-4421-A8C6-C222CB9B6A54}"/>
              </a:ext>
            </a:extLst>
          </p:cNvPr>
          <p:cNvGraphicFramePr/>
          <p:nvPr>
            <p:extLst>
              <p:ext uri="{D42A27DB-BD31-4B8C-83A1-F6EECF244321}">
                <p14:modId xmlns:p14="http://schemas.microsoft.com/office/powerpoint/2010/main" val="1781404633"/>
              </p:ext>
            </p:extLst>
          </p:nvPr>
        </p:nvGraphicFramePr>
        <p:xfrm>
          <a:off x="488399" y="1307742"/>
          <a:ext cx="10758584" cy="3788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DB7BC9C-81B0-42D2-AF09-BECC65BD6270}"/>
              </a:ext>
            </a:extLst>
          </p:cNvPr>
          <p:cNvSpPr txBox="1"/>
          <p:nvPr/>
        </p:nvSpPr>
        <p:spPr>
          <a:xfrm>
            <a:off x="275422" y="5095757"/>
            <a:ext cx="11509346" cy="830997"/>
          </a:xfrm>
          <a:prstGeom prst="rect">
            <a:avLst/>
          </a:prstGeom>
          <a:noFill/>
        </p:spPr>
        <p:txBody>
          <a:bodyPr wrap="square" rtlCol="0">
            <a:spAutoFit/>
          </a:bodyPr>
          <a:lstStyle/>
          <a:p>
            <a:pPr algn="ctr"/>
            <a:r>
              <a:rPr lang="en-GB" sz="1600" dirty="0"/>
              <a:t>Every category will be different.</a:t>
            </a:r>
          </a:p>
          <a:p>
            <a:pPr algn="ctr"/>
            <a:r>
              <a:rPr lang="en-GB" sz="1600" dirty="0"/>
              <a:t>Online grocery will have acquired new audiences as over 70s enter the online food market for the first time but will equally have isolated some of their more loyal customers by not being available to them.</a:t>
            </a:r>
          </a:p>
        </p:txBody>
      </p:sp>
    </p:spTree>
    <p:extLst>
      <p:ext uri="{BB962C8B-B14F-4D97-AF65-F5344CB8AC3E}">
        <p14:creationId xmlns:p14="http://schemas.microsoft.com/office/powerpoint/2010/main" val="1941397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E0C81-412C-6140-8D98-B6C5F111DE94}"/>
              </a:ext>
            </a:extLst>
          </p:cNvPr>
          <p:cNvSpPr>
            <a:spLocks noGrp="1"/>
          </p:cNvSpPr>
          <p:nvPr>
            <p:ph type="title"/>
          </p:nvPr>
        </p:nvSpPr>
        <p:spPr>
          <a:xfrm>
            <a:off x="349736" y="328679"/>
            <a:ext cx="11156400" cy="475686"/>
          </a:xfrm>
        </p:spPr>
        <p:txBody>
          <a:bodyPr/>
          <a:lstStyle/>
          <a:p>
            <a:r>
              <a:rPr lang="en-US" dirty="0"/>
              <a:t>Welcome packs can set out the benefits of a new relationship</a:t>
            </a:r>
          </a:p>
        </p:txBody>
      </p:sp>
      <p:sp>
        <p:nvSpPr>
          <p:cNvPr id="3" name="Slide Number Placeholder 2">
            <a:extLst>
              <a:ext uri="{FF2B5EF4-FFF2-40B4-BE49-F238E27FC236}">
                <a16:creationId xmlns:a16="http://schemas.microsoft.com/office/drawing/2014/main" id="{B1B0E932-2964-3E48-BF1E-149909D24171}"/>
              </a:ext>
            </a:extLst>
          </p:cNvPr>
          <p:cNvSpPr>
            <a:spLocks noGrp="1"/>
          </p:cNvSpPr>
          <p:nvPr>
            <p:ph type="sldNum" sz="quarter" idx="10"/>
          </p:nvPr>
        </p:nvSpPr>
        <p:spPr/>
        <p:txBody>
          <a:bodyPr/>
          <a:lstStyle/>
          <a:p>
            <a:fld id="{887360FE-02F5-4392-9C12-7D03F05745BB}" type="slidenum">
              <a:rPr lang="en-GB" smtClean="0"/>
              <a:pPr/>
              <a:t>24</a:t>
            </a:fld>
            <a:endParaRPr lang="en-GB" dirty="0"/>
          </a:p>
        </p:txBody>
      </p:sp>
      <p:pic>
        <p:nvPicPr>
          <p:cNvPr id="10" name="Picture 9">
            <a:extLst>
              <a:ext uri="{FF2B5EF4-FFF2-40B4-BE49-F238E27FC236}">
                <a16:creationId xmlns:a16="http://schemas.microsoft.com/office/drawing/2014/main" id="{A6F1F596-BFF4-874B-8351-BC2F9C2C6D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51559"/>
          <a:stretch/>
        </p:blipFill>
        <p:spPr>
          <a:xfrm>
            <a:off x="519042" y="1767960"/>
            <a:ext cx="4843723" cy="332207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BA0217B-9B4A-5E42-BD64-6541B9D332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0000"/>
          <a:stretch/>
        </p:blipFill>
        <p:spPr>
          <a:xfrm>
            <a:off x="5651599" y="1767960"/>
            <a:ext cx="4692689" cy="3322079"/>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0EE85DB-BC52-4D42-BAEC-76253DA7FBBB}"/>
              </a:ext>
            </a:extLst>
          </p:cNvPr>
          <p:cNvSpPr txBox="1"/>
          <p:nvPr/>
        </p:nvSpPr>
        <p:spPr>
          <a:xfrm>
            <a:off x="1735265" y="5645147"/>
            <a:ext cx="7254999" cy="646331"/>
          </a:xfrm>
          <a:prstGeom prst="rect">
            <a:avLst/>
          </a:prstGeom>
          <a:noFill/>
          <a:ln w="28575">
            <a:noFill/>
          </a:ln>
        </p:spPr>
        <p:txBody>
          <a:bodyPr wrap="none" rtlCol="0">
            <a:spAutoFit/>
          </a:bodyPr>
          <a:lstStyle/>
          <a:p>
            <a:pPr algn="ctr"/>
            <a:r>
              <a:rPr lang="en-US" dirty="0"/>
              <a:t>Pets at home’ VIP club welcome pack sets what to expect and </a:t>
            </a:r>
            <a:br>
              <a:rPr lang="en-US" dirty="0"/>
            </a:br>
            <a:r>
              <a:rPr lang="en-US" dirty="0"/>
              <a:t>how to get the most out out of your ‘Very Important Pets’ membership</a:t>
            </a:r>
          </a:p>
        </p:txBody>
      </p:sp>
    </p:spTree>
    <p:extLst>
      <p:ext uri="{BB962C8B-B14F-4D97-AF65-F5344CB8AC3E}">
        <p14:creationId xmlns:p14="http://schemas.microsoft.com/office/powerpoint/2010/main" val="2123954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A1A3A8-80F6-414C-B176-51A9987BFC9A}"/>
              </a:ext>
            </a:extLst>
          </p:cNvPr>
          <p:cNvSpPr>
            <a:spLocks noGrp="1"/>
          </p:cNvSpPr>
          <p:nvPr>
            <p:ph type="title"/>
          </p:nvPr>
        </p:nvSpPr>
        <p:spPr>
          <a:xfrm>
            <a:off x="409800" y="277757"/>
            <a:ext cx="11156400" cy="475686"/>
          </a:xfrm>
        </p:spPr>
        <p:txBody>
          <a:bodyPr/>
          <a:lstStyle/>
          <a:p>
            <a:r>
              <a:rPr lang="en-US" dirty="0"/>
              <a:t>A thank you can go a long way to keep your brand front of mind </a:t>
            </a:r>
          </a:p>
        </p:txBody>
      </p:sp>
      <p:sp>
        <p:nvSpPr>
          <p:cNvPr id="4" name="Slide Number Placeholder 3">
            <a:extLst>
              <a:ext uri="{FF2B5EF4-FFF2-40B4-BE49-F238E27FC236}">
                <a16:creationId xmlns:a16="http://schemas.microsoft.com/office/drawing/2014/main" id="{C0AE3551-1A34-7740-96F7-A87DDFAD08EB}"/>
              </a:ext>
            </a:extLst>
          </p:cNvPr>
          <p:cNvSpPr>
            <a:spLocks noGrp="1"/>
          </p:cNvSpPr>
          <p:nvPr>
            <p:ph type="sldNum" sz="quarter" idx="10"/>
          </p:nvPr>
        </p:nvSpPr>
        <p:spPr/>
        <p:txBody>
          <a:bodyPr/>
          <a:lstStyle/>
          <a:p>
            <a:fld id="{887360FE-02F5-4392-9C12-7D03F05745BB}" type="slidenum">
              <a:rPr lang="en-GB" smtClean="0"/>
              <a:pPr/>
              <a:t>25</a:t>
            </a:fld>
            <a:endParaRPr lang="en-GB" dirty="0"/>
          </a:p>
        </p:txBody>
      </p:sp>
      <p:pic>
        <p:nvPicPr>
          <p:cNvPr id="9" name="Picture 8">
            <a:extLst>
              <a:ext uri="{FF2B5EF4-FFF2-40B4-BE49-F238E27FC236}">
                <a16:creationId xmlns:a16="http://schemas.microsoft.com/office/drawing/2014/main" id="{CF796F25-0C3F-5642-B1B2-CC9B4F4135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909" y="1905000"/>
            <a:ext cx="4427524" cy="44374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2AA8745-AF09-9046-A0D4-700F790411C7}"/>
              </a:ext>
            </a:extLst>
          </p:cNvPr>
          <p:cNvSpPr txBox="1"/>
          <p:nvPr/>
        </p:nvSpPr>
        <p:spPr>
          <a:xfrm>
            <a:off x="6456113" y="3104407"/>
            <a:ext cx="4879770" cy="1631216"/>
          </a:xfrm>
          <a:prstGeom prst="rect">
            <a:avLst/>
          </a:prstGeom>
          <a:noFill/>
          <a:ln w="57150">
            <a:noFill/>
          </a:ln>
        </p:spPr>
        <p:txBody>
          <a:bodyPr wrap="square" rtlCol="0">
            <a:spAutoFit/>
          </a:bodyPr>
          <a:lstStyle/>
          <a:p>
            <a:pPr algn="ctr"/>
            <a:r>
              <a:rPr lang="en-GB" sz="3200" b="1" dirty="0">
                <a:solidFill>
                  <a:srgbClr val="E20C18"/>
                </a:solidFill>
                <a:cs typeface="Arial" panose="020B0604020202020204" pitchFamily="34" charset="0"/>
              </a:rPr>
              <a:t>60% </a:t>
            </a:r>
            <a:r>
              <a:rPr lang="en-GB" dirty="0"/>
              <a:t>feel that mail from brands they value keeps the organisation top of mind</a:t>
            </a:r>
          </a:p>
          <a:p>
            <a:pPr algn="ctr"/>
            <a:r>
              <a:rPr lang="en-GB" sz="3200" b="1" dirty="0">
                <a:solidFill>
                  <a:srgbClr val="E20C18"/>
                </a:solidFill>
                <a:cs typeface="Arial" panose="020B0604020202020204" pitchFamily="34" charset="0"/>
              </a:rPr>
              <a:t>57% </a:t>
            </a:r>
            <a:r>
              <a:rPr lang="en-GB" dirty="0"/>
              <a:t>think it mail from brands they value inspires them to think more positively about it </a:t>
            </a:r>
          </a:p>
        </p:txBody>
      </p:sp>
      <p:sp>
        <p:nvSpPr>
          <p:cNvPr id="11" name="TextBox 10">
            <a:extLst>
              <a:ext uri="{FF2B5EF4-FFF2-40B4-BE49-F238E27FC236}">
                <a16:creationId xmlns:a16="http://schemas.microsoft.com/office/drawing/2014/main" id="{50C98C97-4C34-C74E-A017-544BC664E95E}"/>
              </a:ext>
            </a:extLst>
          </p:cNvPr>
          <p:cNvSpPr txBox="1"/>
          <p:nvPr/>
        </p:nvSpPr>
        <p:spPr>
          <a:xfrm>
            <a:off x="1846994" y="6581001"/>
            <a:ext cx="3381054" cy="246221"/>
          </a:xfrm>
          <a:prstGeom prst="rect">
            <a:avLst/>
          </a:prstGeom>
          <a:noFill/>
        </p:spPr>
        <p:txBody>
          <a:bodyPr wrap="none" rtlCol="0">
            <a:spAutoFit/>
          </a:bodyPr>
          <a:lstStyle/>
          <a:p>
            <a:r>
              <a:rPr lang="en-US" sz="1000" dirty="0"/>
              <a:t>Source: Royal Mail </a:t>
            </a:r>
            <a:r>
              <a:rPr lang="en-US" sz="1000" dirty="0" err="1"/>
              <a:t>MarketReach</a:t>
            </a:r>
            <a:r>
              <a:rPr lang="en-US" sz="1000" dirty="0"/>
              <a:t> ‘This time it’s personal’</a:t>
            </a:r>
          </a:p>
        </p:txBody>
      </p:sp>
    </p:spTree>
    <p:extLst>
      <p:ext uri="{BB962C8B-B14F-4D97-AF65-F5344CB8AC3E}">
        <p14:creationId xmlns:p14="http://schemas.microsoft.com/office/powerpoint/2010/main" val="1839140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70" y="256200"/>
            <a:ext cx="11697929" cy="582000"/>
          </a:xfrm>
        </p:spPr>
        <p:txBody>
          <a:bodyPr/>
          <a:lstStyle/>
          <a:p>
            <a:r>
              <a:rPr lang="en-US" dirty="0"/>
              <a:t>Vouchers and discounts can drive repeat </a:t>
            </a:r>
            <a:r>
              <a:rPr lang="en-US" dirty="0" err="1"/>
              <a:t>behaviours</a:t>
            </a:r>
            <a:endParaRPr lang="en-US" dirty="0"/>
          </a:p>
        </p:txBody>
      </p:sp>
      <p:sp>
        <p:nvSpPr>
          <p:cNvPr id="3" name="Slide Number Placeholder 2"/>
          <p:cNvSpPr>
            <a:spLocks noGrp="1"/>
          </p:cNvSpPr>
          <p:nvPr>
            <p:ph type="sldNum" sz="quarter" idx="10"/>
          </p:nvPr>
        </p:nvSpPr>
        <p:spPr/>
        <p:txBody>
          <a:bodyPr/>
          <a:lstStyle/>
          <a:p>
            <a:fld id="{887360FE-02F5-4392-9C12-7D03F05745BB}" type="slidenum">
              <a:rPr lang="en-GB" smtClean="0"/>
              <a:pPr/>
              <a:t>26</a:t>
            </a:fld>
            <a:endParaRPr lang="en-GB" dirty="0"/>
          </a:p>
        </p:txBody>
      </p:sp>
      <p:grpSp>
        <p:nvGrpSpPr>
          <p:cNvPr id="8" name="Group 7"/>
          <p:cNvGrpSpPr/>
          <p:nvPr/>
        </p:nvGrpSpPr>
        <p:grpSpPr>
          <a:xfrm>
            <a:off x="7388358" y="2082361"/>
            <a:ext cx="3449313" cy="3822212"/>
            <a:chOff x="5961112" y="1052736"/>
            <a:chExt cx="2664296" cy="2952328"/>
          </a:xfrm>
        </p:grpSpPr>
        <p:sp>
          <p:nvSpPr>
            <p:cNvPr id="9" name="Oval 8"/>
            <p:cNvSpPr/>
            <p:nvPr/>
          </p:nvSpPr>
          <p:spPr>
            <a:xfrm>
              <a:off x="5961112" y="1340768"/>
              <a:ext cx="2664296" cy="266429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Of high internet activity users keep vouchers &amp; discounts sent by mail for more than a week</a:t>
              </a:r>
            </a:p>
          </p:txBody>
        </p:sp>
        <p:sp>
          <p:nvSpPr>
            <p:cNvPr id="10" name="Oval 9"/>
            <p:cNvSpPr/>
            <p:nvPr/>
          </p:nvSpPr>
          <p:spPr>
            <a:xfrm>
              <a:off x="5961112" y="1052736"/>
              <a:ext cx="864096" cy="864096"/>
            </a:xfrm>
            <a:prstGeom prst="ellipse">
              <a:avLst/>
            </a:prstGeom>
            <a:solidFill>
              <a:schemeClr val="accent1"/>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cs typeface="Arial" panose="020B0604020202020204" pitchFamily="34" charset="0"/>
                </a:rPr>
                <a:t>58</a:t>
              </a:r>
              <a:r>
                <a:rPr lang="en-US" sz="2000" b="1" baseline="30000" dirty="0">
                  <a:cs typeface="Arial" panose="020B0604020202020204" pitchFamily="34" charset="0"/>
                </a:rPr>
                <a:t>%</a:t>
              </a:r>
            </a:p>
          </p:txBody>
        </p:sp>
      </p:grpSp>
      <p:sp>
        <p:nvSpPr>
          <p:cNvPr id="11" name="TextBox 10"/>
          <p:cNvSpPr txBox="1"/>
          <p:nvPr/>
        </p:nvSpPr>
        <p:spPr>
          <a:xfrm>
            <a:off x="1564838" y="6623579"/>
            <a:ext cx="5823520"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Touchpoints 2019 Base: High Internet activity</a:t>
            </a:r>
          </a:p>
          <a:p>
            <a:endParaRPr lang="en-GB" sz="1000" dirty="0">
              <a:latin typeface="Arial" panose="020B0604020202020204" pitchFamily="34" charset="0"/>
              <a:cs typeface="Arial" panose="020B0604020202020204" pitchFamily="34" charset="0"/>
            </a:endParaRPr>
          </a:p>
        </p:txBody>
      </p:sp>
      <p:pic>
        <p:nvPicPr>
          <p:cNvPr id="14" name="Picture 13"/>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9983" y="1716223"/>
            <a:ext cx="2188616" cy="2495665"/>
          </a:xfrm>
          <a:prstGeom prst="rect">
            <a:avLst/>
          </a:prstGeom>
          <a:ln>
            <a:noFill/>
          </a:ln>
          <a:effectLst>
            <a:outerShdw blurRad="292100" dist="139700" dir="2700000" algn="tl" rotWithShape="0">
              <a:srgbClr val="333333">
                <a:alpha val="65000"/>
              </a:srgbClr>
            </a:outerShdw>
          </a:effectLst>
        </p:spPr>
      </p:pic>
      <p:pic>
        <p:nvPicPr>
          <p:cNvPr id="15" name="Picture 14"/>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041" y="4613295"/>
            <a:ext cx="5270500" cy="1830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3270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4A1A12-F04F-4FE4-9D61-DE71415CD677}"/>
              </a:ext>
            </a:extLst>
          </p:cNvPr>
          <p:cNvPicPr>
            <a:picLocks noChangeAspect="1"/>
          </p:cNvPicPr>
          <p:nvPr/>
        </p:nvPicPr>
        <p:blipFill>
          <a:blip r:embed="rId2"/>
          <a:stretch>
            <a:fillRect/>
          </a:stretch>
        </p:blipFill>
        <p:spPr>
          <a:xfrm>
            <a:off x="0" y="0"/>
            <a:ext cx="12192000" cy="8100164"/>
          </a:xfrm>
          <a:prstGeom prst="rect">
            <a:avLst/>
          </a:prstGeom>
        </p:spPr>
      </p:pic>
      <p:sp>
        <p:nvSpPr>
          <p:cNvPr id="2" name="Title 1">
            <a:extLst>
              <a:ext uri="{FF2B5EF4-FFF2-40B4-BE49-F238E27FC236}">
                <a16:creationId xmlns:a16="http://schemas.microsoft.com/office/drawing/2014/main" id="{25B3B49F-8740-433A-AB8E-C3E7449C9841}"/>
              </a:ext>
            </a:extLst>
          </p:cNvPr>
          <p:cNvSpPr>
            <a:spLocks noGrp="1"/>
          </p:cNvSpPr>
          <p:nvPr>
            <p:ph type="title"/>
          </p:nvPr>
        </p:nvSpPr>
        <p:spPr>
          <a:xfrm>
            <a:off x="355493" y="330209"/>
            <a:ext cx="11674926" cy="425533"/>
          </a:xfrm>
        </p:spPr>
        <p:txBody>
          <a:bodyPr/>
          <a:lstStyle/>
          <a:p>
            <a:r>
              <a:rPr lang="en-GB" dirty="0">
                <a:solidFill>
                  <a:schemeClr val="bg1"/>
                </a:solidFill>
              </a:rPr>
              <a:t>Recognition and tangible value can re-engage as it did for just eat</a:t>
            </a:r>
          </a:p>
        </p:txBody>
      </p:sp>
      <p:sp>
        <p:nvSpPr>
          <p:cNvPr id="3" name="Slide Number Placeholder 2">
            <a:extLst>
              <a:ext uri="{FF2B5EF4-FFF2-40B4-BE49-F238E27FC236}">
                <a16:creationId xmlns:a16="http://schemas.microsoft.com/office/drawing/2014/main" id="{58FBB876-1343-4D43-ACED-04F5C54E5B09}"/>
              </a:ext>
            </a:extLst>
          </p:cNvPr>
          <p:cNvSpPr>
            <a:spLocks noGrp="1"/>
          </p:cNvSpPr>
          <p:nvPr>
            <p:ph type="sldNum" sz="quarter" idx="10"/>
          </p:nvPr>
        </p:nvSpPr>
        <p:spPr/>
        <p:txBody>
          <a:bodyPr/>
          <a:lstStyle/>
          <a:p>
            <a:fld id="{887360FE-02F5-4392-9C12-7D03F05745BB}" type="slidenum">
              <a:rPr lang="en-GB" smtClean="0"/>
              <a:pPr/>
              <a:t>27</a:t>
            </a:fld>
            <a:endParaRPr lang="en-GB" dirty="0"/>
          </a:p>
        </p:txBody>
      </p:sp>
      <p:pic>
        <p:nvPicPr>
          <p:cNvPr id="6" name="Picture 5">
            <a:extLst>
              <a:ext uri="{FF2B5EF4-FFF2-40B4-BE49-F238E27FC236}">
                <a16:creationId xmlns:a16="http://schemas.microsoft.com/office/drawing/2014/main" id="{DDEFEBEB-A364-412F-98E7-0CE90EFA3B92}"/>
              </a:ext>
            </a:extLst>
          </p:cNvPr>
          <p:cNvPicPr>
            <a:picLocks noChangeAspect="1"/>
          </p:cNvPicPr>
          <p:nvPr/>
        </p:nvPicPr>
        <p:blipFill>
          <a:blip r:embed="rId3"/>
          <a:stretch>
            <a:fillRect/>
          </a:stretch>
        </p:blipFill>
        <p:spPr>
          <a:xfrm rot="660000">
            <a:off x="8766716" y="2580618"/>
            <a:ext cx="2577432" cy="3694670"/>
          </a:xfrm>
          <a:prstGeom prst="rect">
            <a:avLst/>
          </a:prstGeom>
        </p:spPr>
      </p:pic>
      <p:sp>
        <p:nvSpPr>
          <p:cNvPr id="7" name="TextBox 6">
            <a:extLst>
              <a:ext uri="{FF2B5EF4-FFF2-40B4-BE49-F238E27FC236}">
                <a16:creationId xmlns:a16="http://schemas.microsoft.com/office/drawing/2014/main" id="{BB343738-D17B-4D8D-8F8D-1B35DEAEAEBC}"/>
              </a:ext>
            </a:extLst>
          </p:cNvPr>
          <p:cNvSpPr txBox="1"/>
          <p:nvPr/>
        </p:nvSpPr>
        <p:spPr>
          <a:xfrm>
            <a:off x="278374" y="6664304"/>
            <a:ext cx="5691883" cy="261610"/>
          </a:xfrm>
          <a:prstGeom prst="rect">
            <a:avLst/>
          </a:prstGeom>
          <a:noFill/>
        </p:spPr>
        <p:txBody>
          <a:bodyPr wrap="square" rtlCol="0">
            <a:spAutoFit/>
          </a:bodyPr>
          <a:lstStyle/>
          <a:p>
            <a:r>
              <a:rPr lang="en-GB" sz="1100" dirty="0">
                <a:solidFill>
                  <a:schemeClr val="bg1"/>
                </a:solidFill>
              </a:rPr>
              <a:t>Source: Paperplanes UK</a:t>
            </a:r>
          </a:p>
        </p:txBody>
      </p:sp>
      <p:sp>
        <p:nvSpPr>
          <p:cNvPr id="10" name="Oval 9">
            <a:extLst>
              <a:ext uri="{FF2B5EF4-FFF2-40B4-BE49-F238E27FC236}">
                <a16:creationId xmlns:a16="http://schemas.microsoft.com/office/drawing/2014/main" id="{4DE7040C-6C03-49C3-8E05-8F2B8CFA3EBA}"/>
              </a:ext>
            </a:extLst>
          </p:cNvPr>
          <p:cNvSpPr/>
          <p:nvPr/>
        </p:nvSpPr>
        <p:spPr>
          <a:xfrm>
            <a:off x="486000" y="1717589"/>
            <a:ext cx="2384854" cy="23848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x10</a:t>
            </a:r>
          </a:p>
          <a:p>
            <a:pPr algn="ctr"/>
            <a:r>
              <a:rPr lang="en-GB" sz="1600" b="1" dirty="0"/>
              <a:t>Higher Conversion Rate</a:t>
            </a:r>
          </a:p>
          <a:p>
            <a:pPr algn="ctr"/>
            <a:r>
              <a:rPr lang="en-US" sz="1400" dirty="0"/>
              <a:t>vs digital channels</a:t>
            </a:r>
            <a:endParaRPr lang="en-GB" sz="1400" dirty="0"/>
          </a:p>
        </p:txBody>
      </p:sp>
    </p:spTree>
    <p:extLst>
      <p:ext uri="{BB962C8B-B14F-4D97-AF65-F5344CB8AC3E}">
        <p14:creationId xmlns:p14="http://schemas.microsoft.com/office/powerpoint/2010/main" val="1339595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4E7E-6995-4031-A304-75918969A489}"/>
              </a:ext>
            </a:extLst>
          </p:cNvPr>
          <p:cNvSpPr>
            <a:spLocks noGrp="1"/>
          </p:cNvSpPr>
          <p:nvPr>
            <p:ph type="title"/>
          </p:nvPr>
        </p:nvSpPr>
        <p:spPr>
          <a:xfrm>
            <a:off x="397100" y="325013"/>
            <a:ext cx="11681486" cy="475686"/>
          </a:xfrm>
        </p:spPr>
        <p:txBody>
          <a:bodyPr/>
          <a:lstStyle/>
          <a:p>
            <a:r>
              <a:rPr lang="en-GB" dirty="0"/>
              <a:t>a personalised postcard can reactivate email </a:t>
            </a:r>
            <a:r>
              <a:rPr lang="en-GB" dirty="0" err="1"/>
              <a:t>unsubscribers</a:t>
            </a:r>
            <a:endParaRPr lang="en-GB" dirty="0"/>
          </a:p>
        </p:txBody>
      </p:sp>
      <p:sp>
        <p:nvSpPr>
          <p:cNvPr id="3" name="Slide Number Placeholder 2">
            <a:extLst>
              <a:ext uri="{FF2B5EF4-FFF2-40B4-BE49-F238E27FC236}">
                <a16:creationId xmlns:a16="http://schemas.microsoft.com/office/drawing/2014/main" id="{81BBBE74-26C2-454C-89DE-00230A7924C0}"/>
              </a:ext>
            </a:extLst>
          </p:cNvPr>
          <p:cNvSpPr>
            <a:spLocks noGrp="1"/>
          </p:cNvSpPr>
          <p:nvPr>
            <p:ph type="sldNum" sz="quarter" idx="10"/>
          </p:nvPr>
        </p:nvSpPr>
        <p:spPr/>
        <p:txBody>
          <a:bodyPr/>
          <a:lstStyle/>
          <a:p>
            <a:fld id="{887360FE-02F5-4392-9C12-7D03F05745BB}" type="slidenum">
              <a:rPr lang="en-GB" smtClean="0"/>
              <a:pPr/>
              <a:t>28</a:t>
            </a:fld>
            <a:endParaRPr lang="en-GB" dirty="0"/>
          </a:p>
        </p:txBody>
      </p:sp>
      <p:pic>
        <p:nvPicPr>
          <p:cNvPr id="7" name="Picture 6">
            <a:extLst>
              <a:ext uri="{FF2B5EF4-FFF2-40B4-BE49-F238E27FC236}">
                <a16:creationId xmlns:a16="http://schemas.microsoft.com/office/drawing/2014/main" id="{1CB83D4D-9E26-4D25-8804-C6F48B3CE6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5392" y="2183830"/>
            <a:ext cx="4827567" cy="3419527"/>
          </a:xfrm>
          <a:prstGeom prst="rect">
            <a:avLst/>
          </a:prstGeom>
        </p:spPr>
      </p:pic>
      <p:sp>
        <p:nvSpPr>
          <p:cNvPr id="8" name="Text Placeholder 2">
            <a:extLst>
              <a:ext uri="{FF2B5EF4-FFF2-40B4-BE49-F238E27FC236}">
                <a16:creationId xmlns:a16="http://schemas.microsoft.com/office/drawing/2014/main" id="{6B157C9F-A132-4479-A9F0-9379A6C6BB05}"/>
              </a:ext>
            </a:extLst>
          </p:cNvPr>
          <p:cNvSpPr txBox="1">
            <a:spLocks/>
          </p:cNvSpPr>
          <p:nvPr/>
        </p:nvSpPr>
        <p:spPr>
          <a:xfrm>
            <a:off x="397100" y="1790425"/>
            <a:ext cx="5684723" cy="4504719"/>
          </a:xfrm>
          <a:prstGeom prst="rect">
            <a:avLst/>
          </a:prstGeom>
        </p:spPr>
        <p:txBody>
          <a:bodyPr lIns="0" tIns="0" rIns="0" bIns="0">
            <a:noAutofit/>
          </a:bodyPr>
          <a:lstStyle>
            <a:lvl1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1pPr>
            <a:lvl2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2pPr>
            <a:lvl3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3pPr>
            <a:lvl4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US" sz="1800" b="0" kern="1200" cap="none" baseline="0" dirty="0" smtClean="0">
                <a:solidFill>
                  <a:srgbClr val="000000"/>
                </a:solidFill>
                <a:latin typeface="Arial" panose="020B0604020202020204" pitchFamily="34" charset="0"/>
                <a:ea typeface="+mn-ea"/>
                <a:cs typeface="Arial" panose="020B0604020202020204" pitchFamily="34" charset="0"/>
              </a:defRPr>
            </a:lvl4pPr>
            <a:lvl5pPr marL="457200" indent="-457200" algn="l" defTabSz="914400" rtl="0" eaLnBrk="1" latinLnBrk="0" hangingPunct="1">
              <a:lnSpc>
                <a:spcPct val="100000"/>
              </a:lnSpc>
              <a:spcBef>
                <a:spcPts val="0"/>
              </a:spcBef>
              <a:spcAft>
                <a:spcPts val="1500"/>
              </a:spcAft>
              <a:buClr>
                <a:schemeClr val="bg1">
                  <a:lumMod val="50000"/>
                </a:schemeClr>
              </a:buClr>
              <a:buSzPct val="120000"/>
              <a:buFont typeface="Arial" panose="020B0604020202020204" pitchFamily="34" charset="0"/>
              <a:buChar char="■"/>
              <a:defRPr lang="en-GB" sz="1800" b="0" kern="1200" cap="none" baseline="0" dirty="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Background</a:t>
            </a:r>
          </a:p>
          <a:p>
            <a:pPr marL="0" indent="0">
              <a:buFont typeface="Arial" panose="020B0604020202020204" pitchFamily="34" charset="0"/>
              <a:buNone/>
            </a:pPr>
            <a:r>
              <a:rPr lang="en-US" sz="1400" dirty="0"/>
              <a:t>Boxed.com – an American wholesaler that delivers bulk products to customer’s doors-  wanted to re-engage email </a:t>
            </a:r>
            <a:r>
              <a:rPr lang="en-US" sz="1400" dirty="0" err="1"/>
              <a:t>unsubscribers</a:t>
            </a:r>
            <a:r>
              <a:rPr lang="en-US" sz="1400" dirty="0"/>
              <a:t>.</a:t>
            </a:r>
          </a:p>
          <a:p>
            <a:pPr marL="0" indent="0">
              <a:buFont typeface="Arial" panose="020B0604020202020204" pitchFamily="34" charset="0"/>
              <a:buNone/>
            </a:pPr>
            <a:r>
              <a:rPr lang="en-US" sz="1400" b="1" dirty="0"/>
              <a:t>Solution</a:t>
            </a:r>
            <a:endParaRPr lang="en-US" sz="1400" dirty="0"/>
          </a:p>
          <a:p>
            <a:pPr marL="0" indent="0" fontAlgn="base">
              <a:buFont typeface="Arial" panose="020B0604020202020204" pitchFamily="34" charset="0"/>
              <a:buNone/>
            </a:pPr>
            <a:r>
              <a:rPr lang="en-US" sz="1400" dirty="0"/>
              <a:t>The moment a customer unsubscribed from the email </a:t>
            </a:r>
            <a:r>
              <a:rPr lang="en-US" sz="1400" dirty="0" err="1"/>
              <a:t>progamme</a:t>
            </a:r>
            <a:r>
              <a:rPr lang="en-US" sz="1400" dirty="0"/>
              <a:t> they were triggered into a </a:t>
            </a:r>
            <a:r>
              <a:rPr lang="en-US" sz="1400" dirty="0" err="1"/>
              <a:t>programme</a:t>
            </a:r>
            <a:r>
              <a:rPr lang="en-US" sz="1400" dirty="0"/>
              <a:t> that digitally created a </a:t>
            </a:r>
            <a:r>
              <a:rPr lang="en-US" sz="1400" dirty="0" err="1"/>
              <a:t>personalised</a:t>
            </a:r>
            <a:r>
              <a:rPr lang="en-US" sz="1400" dirty="0"/>
              <a:t> postcard built around their </a:t>
            </a:r>
            <a:r>
              <a:rPr lang="en-US" sz="1400" dirty="0" err="1"/>
              <a:t>favourite</a:t>
            </a:r>
            <a:r>
              <a:rPr lang="en-US" sz="1400" dirty="0"/>
              <a:t> items – allowing Boxed.com to continue the conversation after the customer had unsubscribed.</a:t>
            </a:r>
          </a:p>
          <a:p>
            <a:pPr marL="0" indent="0" fontAlgn="base">
              <a:buFont typeface="Arial" panose="020B0604020202020204" pitchFamily="34" charset="0"/>
              <a:buNone/>
            </a:pPr>
            <a:r>
              <a:rPr lang="en-US" sz="1400" dirty="0"/>
              <a:t>Landing on their doormat within 24 hours of unsubscribing, this </a:t>
            </a:r>
            <a:r>
              <a:rPr lang="en-US" sz="1400" dirty="0" err="1"/>
              <a:t>personalised</a:t>
            </a:r>
            <a:r>
              <a:rPr lang="en-US" sz="1400" dirty="0"/>
              <a:t> postcard – with a 15% discount -  was sure to surprise and delight.  </a:t>
            </a:r>
          </a:p>
          <a:p>
            <a:pPr marL="0" indent="0" fontAlgn="base">
              <a:buFont typeface="Arial" panose="020B0604020202020204" pitchFamily="34" charset="0"/>
              <a:buNone/>
            </a:pPr>
            <a:r>
              <a:rPr lang="en-US" sz="1400" b="1" dirty="0"/>
              <a:t>Results</a:t>
            </a:r>
          </a:p>
          <a:p>
            <a:pPr marL="0" indent="0" fontAlgn="base">
              <a:buFont typeface="Arial" panose="020B0604020202020204" pitchFamily="34" charset="0"/>
              <a:buNone/>
            </a:pPr>
            <a:r>
              <a:rPr lang="en-US" sz="1400" dirty="0"/>
              <a:t>The digital postcard made a big impact with 35% of unsubscribed customers responding. </a:t>
            </a:r>
          </a:p>
          <a:p>
            <a:pPr marL="0" indent="0" fontAlgn="base">
              <a:buFont typeface="Arial" panose="020B0604020202020204" pitchFamily="34" charset="0"/>
              <a:buNone/>
            </a:pPr>
            <a:endParaRPr lang="en-US" dirty="0"/>
          </a:p>
        </p:txBody>
      </p:sp>
    </p:spTree>
    <p:extLst>
      <p:ext uri="{BB962C8B-B14F-4D97-AF65-F5344CB8AC3E}">
        <p14:creationId xmlns:p14="http://schemas.microsoft.com/office/powerpoint/2010/main" val="270127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2158-9050-4DBD-ABDF-5D8398247706}"/>
              </a:ext>
            </a:extLst>
          </p:cNvPr>
          <p:cNvSpPr>
            <a:spLocks noGrp="1"/>
          </p:cNvSpPr>
          <p:nvPr>
            <p:ph type="title"/>
          </p:nvPr>
        </p:nvSpPr>
        <p:spPr>
          <a:xfrm>
            <a:off x="407231" y="324211"/>
            <a:ext cx="11784769" cy="579160"/>
          </a:xfrm>
        </p:spPr>
        <p:txBody>
          <a:bodyPr/>
          <a:lstStyle/>
          <a:p>
            <a:r>
              <a:rPr lang="en-GB" dirty="0"/>
              <a:t>Mail can deliver powerful support in the immediate and the long term </a:t>
            </a:r>
          </a:p>
        </p:txBody>
      </p:sp>
      <p:sp>
        <p:nvSpPr>
          <p:cNvPr id="3" name="Slide Number Placeholder 2">
            <a:extLst>
              <a:ext uri="{FF2B5EF4-FFF2-40B4-BE49-F238E27FC236}">
                <a16:creationId xmlns:a16="http://schemas.microsoft.com/office/drawing/2014/main" id="{E26806F8-1196-443E-98EE-5F48F6CC989C}"/>
              </a:ext>
            </a:extLst>
          </p:cNvPr>
          <p:cNvSpPr>
            <a:spLocks noGrp="1"/>
          </p:cNvSpPr>
          <p:nvPr>
            <p:ph type="sldNum" sz="quarter" idx="10"/>
          </p:nvPr>
        </p:nvSpPr>
        <p:spPr/>
        <p:txBody>
          <a:bodyPr/>
          <a:lstStyle/>
          <a:p>
            <a:fld id="{887360FE-02F5-4392-9C12-7D03F05745BB}" type="slidenum">
              <a:rPr lang="en-GB" smtClean="0"/>
              <a:pPr/>
              <a:t>29</a:t>
            </a:fld>
            <a:endParaRPr lang="en-GB" dirty="0"/>
          </a:p>
        </p:txBody>
      </p:sp>
      <p:sp>
        <p:nvSpPr>
          <p:cNvPr id="5" name="Text Placeholder 4">
            <a:extLst>
              <a:ext uri="{FF2B5EF4-FFF2-40B4-BE49-F238E27FC236}">
                <a16:creationId xmlns:a16="http://schemas.microsoft.com/office/drawing/2014/main" id="{9FC60BDF-8FF5-4CA4-807D-86069605F395}"/>
              </a:ext>
            </a:extLst>
          </p:cNvPr>
          <p:cNvSpPr>
            <a:spLocks noGrp="1"/>
          </p:cNvSpPr>
          <p:nvPr>
            <p:ph type="body" sz="quarter" idx="12"/>
          </p:nvPr>
        </p:nvSpPr>
        <p:spPr>
          <a:xfrm>
            <a:off x="273012" y="1889789"/>
            <a:ext cx="11186959" cy="4644000"/>
          </a:xfrm>
        </p:spPr>
        <p:txBody>
          <a:bodyPr/>
          <a:lstStyle/>
          <a:p>
            <a:r>
              <a:rPr lang="en-GB" dirty="0"/>
              <a:t>Customers are looking for brands to take the lead, help them in their daily lives and communicate what they are doing to make a difference. Mail gets you into customers homes and hands to deliver real value. </a:t>
            </a:r>
          </a:p>
          <a:p>
            <a:pPr lvl="0"/>
            <a:r>
              <a:rPr lang="en-GB" dirty="0"/>
              <a:t>Mail gives you the time and space to get your brand positioning and your the message right – relevant, useful, helpful, clear. </a:t>
            </a:r>
          </a:p>
          <a:p>
            <a:pPr lvl="0"/>
            <a:r>
              <a:rPr lang="en-GB" dirty="0"/>
              <a:t>Consumers are expecting a reassuring tone and positive outlook that aligns with your brand values. Taking the time to write says a lot about a brand and its commitment to customers.</a:t>
            </a:r>
          </a:p>
          <a:p>
            <a:r>
              <a:rPr lang="en-GB" dirty="0"/>
              <a:t>While email is quick to update, consider mail for more complex information and brand cut-through – a serious message usually carries more weight in print form.</a:t>
            </a:r>
          </a:p>
          <a:p>
            <a:r>
              <a:rPr lang="en-GB" dirty="0"/>
              <a:t>Mail has the power to be personal, relevant and localise content while also reaching out to vulnerable audiences.</a:t>
            </a:r>
          </a:p>
          <a:p>
            <a:r>
              <a:rPr lang="en-GB" dirty="0"/>
              <a:t>Every brand and sector has been touched by the pandemic.  The winners will be those that stayed close to customers by delivering the right messages in the right (not just the fastest) way. </a:t>
            </a:r>
          </a:p>
        </p:txBody>
      </p:sp>
    </p:spTree>
    <p:extLst>
      <p:ext uri="{BB962C8B-B14F-4D97-AF65-F5344CB8AC3E}">
        <p14:creationId xmlns:p14="http://schemas.microsoft.com/office/powerpoint/2010/main" val="3057629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6806F8-1196-443E-98EE-5F48F6CC989C}"/>
              </a:ext>
            </a:extLst>
          </p:cNvPr>
          <p:cNvSpPr>
            <a:spLocks noGrp="1"/>
          </p:cNvSpPr>
          <p:nvPr>
            <p:ph type="sldNum" sz="quarter" idx="10"/>
          </p:nvPr>
        </p:nvSpPr>
        <p:spPr/>
        <p:txBody>
          <a:bodyPr/>
          <a:lstStyle/>
          <a:p>
            <a:fld id="{887360FE-02F5-4392-9C12-7D03F05745BB}" type="slidenum">
              <a:rPr lang="en-GB" smtClean="0"/>
              <a:pPr/>
              <a:t>3</a:t>
            </a:fld>
            <a:endParaRPr lang="en-GB" dirty="0"/>
          </a:p>
        </p:txBody>
      </p:sp>
      <p:sp>
        <p:nvSpPr>
          <p:cNvPr id="9" name="TextBox 8">
            <a:extLst>
              <a:ext uri="{FF2B5EF4-FFF2-40B4-BE49-F238E27FC236}">
                <a16:creationId xmlns:a16="http://schemas.microsoft.com/office/drawing/2014/main" id="{16B0DB47-C5CF-4A43-8EE1-BF39D2F470DA}"/>
              </a:ext>
            </a:extLst>
          </p:cNvPr>
          <p:cNvSpPr txBox="1"/>
          <p:nvPr/>
        </p:nvSpPr>
        <p:spPr>
          <a:xfrm>
            <a:off x="342807" y="897310"/>
            <a:ext cx="11330151" cy="2123658"/>
          </a:xfrm>
          <a:prstGeom prst="rect">
            <a:avLst/>
          </a:prstGeom>
          <a:noFill/>
        </p:spPr>
        <p:txBody>
          <a:bodyPr wrap="square" rtlCol="0">
            <a:spAutoFit/>
          </a:bodyPr>
          <a:lstStyle/>
          <a:p>
            <a:pPr algn="ctr"/>
            <a:r>
              <a:rPr lang="en-GB" sz="4400" dirty="0">
                <a:latin typeface="+mj-lt"/>
              </a:rPr>
              <a:t>64% of the UK agree that how a brand responds to the crisis now will have a huge impact on their likelihood to buy from them in the future</a:t>
            </a:r>
          </a:p>
        </p:txBody>
      </p:sp>
      <p:pic>
        <p:nvPicPr>
          <p:cNvPr id="10" name="Picture 9">
            <a:extLst>
              <a:ext uri="{FF2B5EF4-FFF2-40B4-BE49-F238E27FC236}">
                <a16:creationId xmlns:a16="http://schemas.microsoft.com/office/drawing/2014/main" id="{39805226-A285-4BB4-934F-838D120A5B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62132" y="3586682"/>
            <a:ext cx="3818167" cy="2654265"/>
          </a:xfrm>
          <a:prstGeom prst="rect">
            <a:avLst/>
          </a:prstGeom>
        </p:spPr>
      </p:pic>
      <p:sp>
        <p:nvSpPr>
          <p:cNvPr id="11" name="TextBox 10">
            <a:extLst>
              <a:ext uri="{FF2B5EF4-FFF2-40B4-BE49-F238E27FC236}">
                <a16:creationId xmlns:a16="http://schemas.microsoft.com/office/drawing/2014/main" id="{2F1F0F1D-150E-4498-8C81-AFFB13C492BD}"/>
              </a:ext>
            </a:extLst>
          </p:cNvPr>
          <p:cNvSpPr txBox="1"/>
          <p:nvPr/>
        </p:nvSpPr>
        <p:spPr>
          <a:xfrm>
            <a:off x="8565930" y="6623579"/>
            <a:ext cx="6390290" cy="246221"/>
          </a:xfrm>
          <a:prstGeom prst="rect">
            <a:avLst/>
          </a:prstGeom>
          <a:noFill/>
        </p:spPr>
        <p:txBody>
          <a:bodyPr wrap="square" rtlCol="0">
            <a:spAutoFit/>
          </a:bodyPr>
          <a:lstStyle/>
          <a:p>
            <a:r>
              <a:rPr lang="en-GB" sz="1000" dirty="0"/>
              <a:t>Source: Edelman Trust Barometer March 2020</a:t>
            </a:r>
          </a:p>
        </p:txBody>
      </p:sp>
    </p:spTree>
    <p:extLst>
      <p:ext uri="{BB962C8B-B14F-4D97-AF65-F5344CB8AC3E}">
        <p14:creationId xmlns:p14="http://schemas.microsoft.com/office/powerpoint/2010/main" val="270453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9B0E34-3A09-4C8B-99CE-A46358521487}"/>
              </a:ext>
            </a:extLst>
          </p:cNvPr>
          <p:cNvSpPr>
            <a:spLocks noGrp="1"/>
          </p:cNvSpPr>
          <p:nvPr>
            <p:ph type="body" sz="quarter" idx="10"/>
          </p:nvPr>
        </p:nvSpPr>
        <p:spPr/>
        <p:txBody>
          <a:bodyPr/>
          <a:lstStyle/>
          <a:p>
            <a:r>
              <a:rPr lang="en-GB" dirty="0"/>
              <a:t>How royal mail can help</a:t>
            </a:r>
          </a:p>
        </p:txBody>
      </p:sp>
    </p:spTree>
    <p:extLst>
      <p:ext uri="{BB962C8B-B14F-4D97-AF65-F5344CB8AC3E}">
        <p14:creationId xmlns:p14="http://schemas.microsoft.com/office/powerpoint/2010/main" val="660131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CDDF-D966-43DB-870C-778E9D072BC7}"/>
              </a:ext>
            </a:extLst>
          </p:cNvPr>
          <p:cNvSpPr>
            <a:spLocks noGrp="1"/>
          </p:cNvSpPr>
          <p:nvPr>
            <p:ph type="title"/>
          </p:nvPr>
        </p:nvSpPr>
        <p:spPr>
          <a:xfrm>
            <a:off x="486000" y="414000"/>
            <a:ext cx="11156400" cy="475686"/>
          </a:xfrm>
        </p:spPr>
        <p:txBody>
          <a:bodyPr/>
          <a:lstStyle/>
          <a:p>
            <a:r>
              <a:rPr lang="en-GB" dirty="0"/>
              <a:t>Official government Guidance about mail</a:t>
            </a:r>
          </a:p>
        </p:txBody>
      </p:sp>
      <p:sp>
        <p:nvSpPr>
          <p:cNvPr id="3" name="Slide Number Placeholder 2">
            <a:extLst>
              <a:ext uri="{FF2B5EF4-FFF2-40B4-BE49-F238E27FC236}">
                <a16:creationId xmlns:a16="http://schemas.microsoft.com/office/drawing/2014/main" id="{2ED24CD2-45B3-454A-86B2-2AB4E22DCBDA}"/>
              </a:ext>
            </a:extLst>
          </p:cNvPr>
          <p:cNvSpPr>
            <a:spLocks noGrp="1"/>
          </p:cNvSpPr>
          <p:nvPr>
            <p:ph type="sldNum" sz="quarter" idx="10"/>
          </p:nvPr>
        </p:nvSpPr>
        <p:spPr>
          <a:xfrm>
            <a:off x="11246983" y="6444000"/>
            <a:ext cx="425976" cy="179579"/>
          </a:xfrm>
        </p:spPr>
        <p:txBody>
          <a:bodyPr/>
          <a:lstStyle/>
          <a:p>
            <a:fld id="{887360FE-02F5-4392-9C12-7D03F05745BB}" type="slidenum">
              <a:rPr lang="en-GB" smtClean="0"/>
              <a:pPr/>
              <a:t>31</a:t>
            </a:fld>
            <a:endParaRPr lang="en-GB" dirty="0"/>
          </a:p>
        </p:txBody>
      </p:sp>
      <p:sp>
        <p:nvSpPr>
          <p:cNvPr id="4" name="Rectangle 3">
            <a:extLst>
              <a:ext uri="{FF2B5EF4-FFF2-40B4-BE49-F238E27FC236}">
                <a16:creationId xmlns:a16="http://schemas.microsoft.com/office/drawing/2014/main" id="{DBA11D6C-6E88-449D-BC47-0612E12312A8}"/>
              </a:ext>
            </a:extLst>
          </p:cNvPr>
          <p:cNvSpPr/>
          <p:nvPr/>
        </p:nvSpPr>
        <p:spPr>
          <a:xfrm>
            <a:off x="338215" y="1844186"/>
            <a:ext cx="7455129" cy="4308872"/>
          </a:xfrm>
          <a:prstGeom prst="rect">
            <a:avLst/>
          </a:prstGeom>
        </p:spPr>
        <p:txBody>
          <a:bodyPr wrap="square">
            <a:spAutoFit/>
          </a:bodyPr>
          <a:lstStyle/>
          <a:p>
            <a:pPr marL="342900" lvl="0" indent="-342900">
              <a:spcAft>
                <a:spcPts val="0"/>
              </a:spcAft>
              <a:buFont typeface="Arial" panose="020B0604020202020204" pitchFamily="34" charset="0"/>
              <a:buChar char="•"/>
            </a:pPr>
            <a:r>
              <a:rPr lang="en-GB" sz="1600" dirty="0">
                <a:solidFill>
                  <a:srgbClr val="000000"/>
                </a:solidFill>
                <a:ea typeface="Times New Roman" panose="02020603050405020304" pitchFamily="18" charset="0"/>
              </a:rPr>
              <a:t>We continue to follow the guidance of public health authorities. </a:t>
            </a:r>
            <a:br>
              <a:rPr lang="en-GB" sz="1600" dirty="0">
                <a:solidFill>
                  <a:srgbClr val="000000"/>
                </a:solidFill>
                <a:ea typeface="Times New Roman" panose="02020603050405020304" pitchFamily="18" charset="0"/>
              </a:rPr>
            </a:br>
            <a:r>
              <a:rPr lang="en-GB" sz="1600" dirty="0">
                <a:solidFill>
                  <a:srgbClr val="000000"/>
                </a:solidFill>
                <a:ea typeface="Times New Roman" panose="02020603050405020304" pitchFamily="18" charset="0"/>
              </a:rPr>
              <a:t>Public Health England guidance says there are no additional precautions needed for handling post or packages.</a:t>
            </a:r>
            <a:endParaRPr lang="en-GB" sz="1600" dirty="0">
              <a:solidFill>
                <a:srgbClr val="000000"/>
              </a:solidFill>
              <a:ea typeface="Calibri" panose="020F0502020204030204" pitchFamily="34" charset="0"/>
            </a:endParaRPr>
          </a:p>
          <a:p>
            <a:pPr marL="285750" indent="-285750">
              <a:spcAft>
                <a:spcPts val="0"/>
              </a:spcAft>
              <a:buFont typeface="Arial" panose="020B0604020202020204" pitchFamily="34" charset="0"/>
              <a:buChar char="•"/>
            </a:pPr>
            <a:endParaRPr lang="en-GB" sz="1600" dirty="0">
              <a:ea typeface="Calibri" panose="020F0502020204030204" pitchFamily="34" charset="0"/>
            </a:endParaRPr>
          </a:p>
          <a:p>
            <a:pPr marL="342900" lvl="0" indent="-342900" algn="just">
              <a:spcAft>
                <a:spcPts val="0"/>
              </a:spcAft>
              <a:buFont typeface="Arial" panose="020B0604020202020204" pitchFamily="34" charset="0"/>
              <a:buChar char="•"/>
            </a:pPr>
            <a:r>
              <a:rPr lang="en-GB" sz="1600" dirty="0">
                <a:solidFill>
                  <a:srgbClr val="000000"/>
                </a:solidFill>
                <a:ea typeface="Times New Roman" panose="02020603050405020304" pitchFamily="18" charset="0"/>
              </a:rPr>
              <a:t>Public health authorities have advised people receiving letters and parcels are not at risk of contracting coronavirus. From experience with other coronaviruses, we know that these types of viruses don’t survive long on objects, such as letters or parcels. This complements the highly publicised guidance from public health authorities for people to wash their hands more often than usual using soap and hot water. </a:t>
            </a:r>
            <a:endParaRPr lang="en-GB" sz="1600" dirty="0">
              <a:solidFill>
                <a:srgbClr val="000000"/>
              </a:solidFill>
              <a:ea typeface="Calibri" panose="020F0502020204030204" pitchFamily="34" charset="0"/>
            </a:endParaRPr>
          </a:p>
          <a:p>
            <a:pPr marL="285750" indent="-285750" algn="just">
              <a:spcAft>
                <a:spcPts val="0"/>
              </a:spcAft>
              <a:buFont typeface="Arial" panose="020B0604020202020204" pitchFamily="34" charset="0"/>
              <a:buChar char="•"/>
            </a:pPr>
            <a:endParaRPr lang="en-GB" sz="1600" dirty="0">
              <a:ea typeface="Calibri" panose="020F0502020204030204" pitchFamily="34" charset="0"/>
            </a:endParaRPr>
          </a:p>
          <a:p>
            <a:pPr marL="342900" lvl="0" indent="-342900" algn="just">
              <a:spcAft>
                <a:spcPts val="0"/>
              </a:spcAft>
              <a:buFont typeface="Arial" panose="020B0604020202020204" pitchFamily="34" charset="0"/>
              <a:buChar char="•"/>
            </a:pPr>
            <a:r>
              <a:rPr lang="en-GB" sz="1600" dirty="0">
                <a:solidFill>
                  <a:srgbClr val="000000"/>
                </a:solidFill>
                <a:ea typeface="Times New Roman" panose="02020603050405020304" pitchFamily="18" charset="0"/>
              </a:rPr>
              <a:t>Royal Mail takes the health and safety of its colleagues, its customers and the local communities in which we operate very seriously. We have introduced social distancing rules that protect both our colleagues and our customers. We continue to follow public health authority preventative guidance.</a:t>
            </a:r>
            <a:endParaRPr lang="en-GB" sz="1600" dirty="0">
              <a:ea typeface="Calibri" panose="020F0502020204030204" pitchFamily="34" charset="0"/>
            </a:endParaRPr>
          </a:p>
          <a:p>
            <a:pPr algn="just">
              <a:spcAft>
                <a:spcPts val="0"/>
              </a:spcAft>
            </a:pPr>
            <a:endParaRPr lang="en-GB" dirty="0">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BA0A5A7F-B7A3-4FA1-A959-E1B0CF7C424E}"/>
              </a:ext>
            </a:extLst>
          </p:cNvPr>
          <p:cNvPicPr>
            <a:picLocks noChangeAspect="1"/>
          </p:cNvPicPr>
          <p:nvPr/>
        </p:nvPicPr>
        <p:blipFill rotWithShape="1">
          <a:blip r:embed="rId2">
            <a:extLst>
              <a:ext uri="{28A0092B-C50C-407E-A947-70E740481C1C}">
                <a14:useLocalDpi xmlns:a14="http://schemas.microsoft.com/office/drawing/2010/main"/>
              </a:ext>
            </a:extLst>
          </a:blip>
          <a:srcRect l="19761" r="18255"/>
          <a:stretch/>
        </p:blipFill>
        <p:spPr>
          <a:xfrm>
            <a:off x="8668883" y="4130052"/>
            <a:ext cx="2578100" cy="1711262"/>
          </a:xfrm>
          <a:prstGeom prst="rect">
            <a:avLst/>
          </a:prstGeom>
        </p:spPr>
      </p:pic>
      <p:pic>
        <p:nvPicPr>
          <p:cNvPr id="6" name="Picture 5">
            <a:extLst>
              <a:ext uri="{FF2B5EF4-FFF2-40B4-BE49-F238E27FC236}">
                <a16:creationId xmlns:a16="http://schemas.microsoft.com/office/drawing/2014/main" id="{AA40DAF3-4747-4268-824D-9F7EFE09D8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4625" y="1794144"/>
            <a:ext cx="3057775" cy="2035175"/>
          </a:xfrm>
          <a:prstGeom prst="rect">
            <a:avLst/>
          </a:prstGeom>
        </p:spPr>
      </p:pic>
    </p:spTree>
    <p:extLst>
      <p:ext uri="{BB962C8B-B14F-4D97-AF65-F5344CB8AC3E}">
        <p14:creationId xmlns:p14="http://schemas.microsoft.com/office/powerpoint/2010/main" val="44397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7CA48-BB01-479A-A2CF-E35FD170CC84}"/>
              </a:ext>
            </a:extLst>
          </p:cNvPr>
          <p:cNvSpPr>
            <a:spLocks noGrp="1"/>
          </p:cNvSpPr>
          <p:nvPr>
            <p:ph type="title"/>
          </p:nvPr>
        </p:nvSpPr>
        <p:spPr/>
        <p:txBody>
          <a:bodyPr/>
          <a:lstStyle/>
          <a:p>
            <a:r>
              <a:rPr lang="en-GB" dirty="0"/>
              <a:t>How royal mail </a:t>
            </a:r>
            <a:r>
              <a:rPr lang="en-GB" dirty="0" err="1"/>
              <a:t>marketreach</a:t>
            </a:r>
            <a:r>
              <a:rPr lang="en-GB" dirty="0"/>
              <a:t> can help:</a:t>
            </a:r>
          </a:p>
        </p:txBody>
      </p:sp>
      <p:sp>
        <p:nvSpPr>
          <p:cNvPr id="2" name="Slide Number Placeholder 1">
            <a:extLst>
              <a:ext uri="{FF2B5EF4-FFF2-40B4-BE49-F238E27FC236}">
                <a16:creationId xmlns:a16="http://schemas.microsoft.com/office/drawing/2014/main" id="{3D50E1F5-90CB-4A82-BC81-C8F6DE8A3D6F}"/>
              </a:ext>
            </a:extLst>
          </p:cNvPr>
          <p:cNvSpPr>
            <a:spLocks noGrp="1"/>
          </p:cNvSpPr>
          <p:nvPr>
            <p:ph type="sldNum" sz="quarter" idx="10"/>
          </p:nvPr>
        </p:nvSpPr>
        <p:spPr/>
        <p:txBody>
          <a:bodyPr/>
          <a:lstStyle/>
          <a:p>
            <a:fld id="{2F120B71-D125-4BF6-A82C-32464C8C4C36}" type="slidenum">
              <a:rPr lang="en-GB" smtClean="0"/>
              <a:t>32</a:t>
            </a:fld>
            <a:endParaRPr lang="en-GB" dirty="0"/>
          </a:p>
        </p:txBody>
      </p:sp>
      <p:graphicFrame>
        <p:nvGraphicFramePr>
          <p:cNvPr id="5" name="Diagram 4">
            <a:extLst>
              <a:ext uri="{FF2B5EF4-FFF2-40B4-BE49-F238E27FC236}">
                <a16:creationId xmlns:a16="http://schemas.microsoft.com/office/drawing/2014/main" id="{70C9512B-8F87-4B22-A20B-25437B9152EC}"/>
              </a:ext>
            </a:extLst>
          </p:cNvPr>
          <p:cNvGraphicFramePr/>
          <p:nvPr>
            <p:extLst>
              <p:ext uri="{D42A27DB-BD31-4B8C-83A1-F6EECF244321}">
                <p14:modId xmlns:p14="http://schemas.microsoft.com/office/powerpoint/2010/main" val="800791807"/>
              </p:ext>
            </p:extLst>
          </p:nvPr>
        </p:nvGraphicFramePr>
        <p:xfrm>
          <a:off x="595891" y="1507369"/>
          <a:ext cx="9859618" cy="478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948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A44381-62D5-478A-91BF-5097B154CB77}"/>
              </a:ext>
            </a:extLst>
          </p:cNvPr>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161860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E1A83-6475-4BF1-AFC5-DF67A8FFF20B}"/>
              </a:ext>
            </a:extLst>
          </p:cNvPr>
          <p:cNvSpPr>
            <a:spLocks noGrp="1"/>
          </p:cNvSpPr>
          <p:nvPr>
            <p:ph type="title"/>
          </p:nvPr>
        </p:nvSpPr>
        <p:spPr>
          <a:xfrm>
            <a:off x="470720" y="307736"/>
            <a:ext cx="11156400" cy="475686"/>
          </a:xfrm>
        </p:spPr>
        <p:txBody>
          <a:bodyPr/>
          <a:lstStyle/>
          <a:p>
            <a:r>
              <a:rPr lang="en-GB" dirty="0"/>
              <a:t>It’s make or break time about what you say and how you say it …</a:t>
            </a:r>
          </a:p>
        </p:txBody>
      </p:sp>
      <p:sp>
        <p:nvSpPr>
          <p:cNvPr id="3" name="Slide Number Placeholder 2">
            <a:extLst>
              <a:ext uri="{FF2B5EF4-FFF2-40B4-BE49-F238E27FC236}">
                <a16:creationId xmlns:a16="http://schemas.microsoft.com/office/drawing/2014/main" id="{F91371AD-EBFA-424D-AE03-7CBA6668E81F}"/>
              </a:ext>
            </a:extLst>
          </p:cNvPr>
          <p:cNvSpPr>
            <a:spLocks noGrp="1"/>
          </p:cNvSpPr>
          <p:nvPr>
            <p:ph type="sldNum" sz="quarter" idx="10"/>
          </p:nvPr>
        </p:nvSpPr>
        <p:spPr/>
        <p:txBody>
          <a:bodyPr/>
          <a:lstStyle/>
          <a:p>
            <a:fld id="{887360FE-02F5-4392-9C12-7D03F05745BB}" type="slidenum">
              <a:rPr lang="en-GB" smtClean="0"/>
              <a:pPr/>
              <a:t>4</a:t>
            </a:fld>
            <a:endParaRPr lang="en-GB" dirty="0"/>
          </a:p>
        </p:txBody>
      </p:sp>
      <p:sp>
        <p:nvSpPr>
          <p:cNvPr id="5" name="Text Placeholder 4">
            <a:extLst>
              <a:ext uri="{FF2B5EF4-FFF2-40B4-BE49-F238E27FC236}">
                <a16:creationId xmlns:a16="http://schemas.microsoft.com/office/drawing/2014/main" id="{0126E5B8-B468-401E-BAF0-672CE1BCD39F}"/>
              </a:ext>
            </a:extLst>
          </p:cNvPr>
          <p:cNvSpPr>
            <a:spLocks noGrp="1"/>
          </p:cNvSpPr>
          <p:nvPr>
            <p:ph type="body" sz="quarter" idx="12"/>
          </p:nvPr>
        </p:nvSpPr>
        <p:spPr>
          <a:xfrm>
            <a:off x="502520" y="2053949"/>
            <a:ext cx="11186959" cy="3944429"/>
          </a:xfrm>
        </p:spPr>
        <p:txBody>
          <a:bodyPr/>
          <a:lstStyle/>
          <a:p>
            <a:pPr marL="0" indent="0">
              <a:buNone/>
            </a:pPr>
            <a:r>
              <a:rPr lang="en-GB" dirty="0"/>
              <a:t>During the current situation – and beyond…</a:t>
            </a:r>
          </a:p>
          <a:p>
            <a:r>
              <a:rPr lang="en-GB" dirty="0"/>
              <a:t>What is important to consumers</a:t>
            </a:r>
          </a:p>
          <a:p>
            <a:r>
              <a:rPr lang="en-GB" dirty="0"/>
              <a:t>What do they want to hear about from brands</a:t>
            </a:r>
          </a:p>
          <a:p>
            <a:r>
              <a:rPr lang="en-GB" dirty="0"/>
              <a:t>How is the situation affecting media and messaging</a:t>
            </a:r>
          </a:p>
          <a:p>
            <a:r>
              <a:rPr lang="en-GB" dirty="0"/>
              <a:t>What is the role of mail for brands and how can it help</a:t>
            </a:r>
          </a:p>
        </p:txBody>
      </p:sp>
    </p:spTree>
    <p:extLst>
      <p:ext uri="{BB962C8B-B14F-4D97-AF65-F5344CB8AC3E}">
        <p14:creationId xmlns:p14="http://schemas.microsoft.com/office/powerpoint/2010/main" val="122369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17BAA3-9E4E-4DBA-920B-0EAD36172294}"/>
              </a:ext>
            </a:extLst>
          </p:cNvPr>
          <p:cNvSpPr>
            <a:spLocks noGrp="1"/>
          </p:cNvSpPr>
          <p:nvPr>
            <p:ph type="body" sz="quarter" idx="10"/>
          </p:nvPr>
        </p:nvSpPr>
        <p:spPr>
          <a:xfrm>
            <a:off x="863999" y="3916800"/>
            <a:ext cx="8157338" cy="2065950"/>
          </a:xfrm>
        </p:spPr>
        <p:txBody>
          <a:bodyPr/>
          <a:lstStyle/>
          <a:p>
            <a:r>
              <a:rPr lang="en-GB" dirty="0"/>
              <a:t>The current landscape for brands</a:t>
            </a:r>
          </a:p>
        </p:txBody>
      </p:sp>
    </p:spTree>
    <p:extLst>
      <p:ext uri="{BB962C8B-B14F-4D97-AF65-F5344CB8AC3E}">
        <p14:creationId xmlns:p14="http://schemas.microsoft.com/office/powerpoint/2010/main" val="195691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CDDF-D966-43DB-870C-778E9D072BC7}"/>
              </a:ext>
            </a:extLst>
          </p:cNvPr>
          <p:cNvSpPr>
            <a:spLocks noGrp="1"/>
          </p:cNvSpPr>
          <p:nvPr>
            <p:ph type="title"/>
          </p:nvPr>
        </p:nvSpPr>
        <p:spPr/>
        <p:txBody>
          <a:bodyPr/>
          <a:lstStyle/>
          <a:p>
            <a:r>
              <a:rPr lang="en-GB" dirty="0"/>
              <a:t>We’ve changed our behaviour and are trying new brands and categories</a:t>
            </a:r>
          </a:p>
        </p:txBody>
      </p:sp>
      <p:sp>
        <p:nvSpPr>
          <p:cNvPr id="3" name="Slide Number Placeholder 2">
            <a:extLst>
              <a:ext uri="{FF2B5EF4-FFF2-40B4-BE49-F238E27FC236}">
                <a16:creationId xmlns:a16="http://schemas.microsoft.com/office/drawing/2014/main" id="{2ED24CD2-45B3-454A-86B2-2AB4E22DCBDA}"/>
              </a:ext>
            </a:extLst>
          </p:cNvPr>
          <p:cNvSpPr>
            <a:spLocks noGrp="1"/>
          </p:cNvSpPr>
          <p:nvPr>
            <p:ph type="sldNum" sz="quarter" idx="10"/>
          </p:nvPr>
        </p:nvSpPr>
        <p:spPr/>
        <p:txBody>
          <a:bodyPr/>
          <a:lstStyle/>
          <a:p>
            <a:fld id="{887360FE-02F5-4392-9C12-7D03F05745BB}" type="slidenum">
              <a:rPr lang="en-GB" smtClean="0"/>
              <a:pPr/>
              <a:t>6</a:t>
            </a:fld>
            <a:endParaRPr lang="en-GB" dirty="0"/>
          </a:p>
        </p:txBody>
      </p:sp>
      <p:sp>
        <p:nvSpPr>
          <p:cNvPr id="9" name="TextBox 8">
            <a:extLst>
              <a:ext uri="{FF2B5EF4-FFF2-40B4-BE49-F238E27FC236}">
                <a16:creationId xmlns:a16="http://schemas.microsoft.com/office/drawing/2014/main" id="{CC6D73DC-72BD-48DA-9CF0-344D2EB21D45}"/>
              </a:ext>
            </a:extLst>
          </p:cNvPr>
          <p:cNvSpPr txBox="1"/>
          <p:nvPr/>
        </p:nvSpPr>
        <p:spPr>
          <a:xfrm>
            <a:off x="1701885" y="6649588"/>
            <a:ext cx="3269974" cy="215444"/>
          </a:xfrm>
          <a:prstGeom prst="rect">
            <a:avLst/>
          </a:prstGeom>
          <a:noFill/>
        </p:spPr>
        <p:txBody>
          <a:bodyPr wrap="square" rtlCol="0">
            <a:spAutoFit/>
          </a:bodyPr>
          <a:lstStyle/>
          <a:p>
            <a:r>
              <a:rPr lang="en-GB" sz="800" dirty="0"/>
              <a:t>Source: Mintel Coronavirus podcast March 2020</a:t>
            </a:r>
          </a:p>
        </p:txBody>
      </p:sp>
      <p:graphicFrame>
        <p:nvGraphicFramePr>
          <p:cNvPr id="5" name="Diagram 4">
            <a:extLst>
              <a:ext uri="{FF2B5EF4-FFF2-40B4-BE49-F238E27FC236}">
                <a16:creationId xmlns:a16="http://schemas.microsoft.com/office/drawing/2014/main" id="{0D7410AF-5CB3-4566-ACA2-79A1F344EE50}"/>
              </a:ext>
            </a:extLst>
          </p:cNvPr>
          <p:cNvGraphicFramePr/>
          <p:nvPr>
            <p:extLst>
              <p:ext uri="{D42A27DB-BD31-4B8C-83A1-F6EECF244321}">
                <p14:modId xmlns:p14="http://schemas.microsoft.com/office/powerpoint/2010/main" val="2510914067"/>
              </p:ext>
            </p:extLst>
          </p:nvPr>
        </p:nvGraphicFramePr>
        <p:xfrm>
          <a:off x="694705" y="1688515"/>
          <a:ext cx="9605638" cy="4622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17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1F2F-4B72-4D96-BCAF-CC5DD970DC31}"/>
              </a:ext>
            </a:extLst>
          </p:cNvPr>
          <p:cNvSpPr>
            <a:spLocks noGrp="1"/>
          </p:cNvSpPr>
          <p:nvPr>
            <p:ph type="title"/>
          </p:nvPr>
        </p:nvSpPr>
        <p:spPr/>
        <p:txBody>
          <a:bodyPr/>
          <a:lstStyle/>
          <a:p>
            <a:r>
              <a:rPr lang="en-GB" dirty="0"/>
              <a:t>Reprioritised those crucial to daily life…</a:t>
            </a:r>
          </a:p>
        </p:txBody>
      </p:sp>
      <p:sp>
        <p:nvSpPr>
          <p:cNvPr id="3" name="Slide Number Placeholder 2">
            <a:extLst>
              <a:ext uri="{FF2B5EF4-FFF2-40B4-BE49-F238E27FC236}">
                <a16:creationId xmlns:a16="http://schemas.microsoft.com/office/drawing/2014/main" id="{599122DF-3431-4A4D-B747-518B9780B6AB}"/>
              </a:ext>
            </a:extLst>
          </p:cNvPr>
          <p:cNvSpPr>
            <a:spLocks noGrp="1"/>
          </p:cNvSpPr>
          <p:nvPr>
            <p:ph type="sldNum" sz="quarter" idx="10"/>
          </p:nvPr>
        </p:nvSpPr>
        <p:spPr/>
        <p:txBody>
          <a:bodyPr/>
          <a:lstStyle/>
          <a:p>
            <a:fld id="{887360FE-02F5-4392-9C12-7D03F05745BB}" type="slidenum">
              <a:rPr lang="en-GB" smtClean="0"/>
              <a:pPr/>
              <a:t>7</a:t>
            </a:fld>
            <a:endParaRPr lang="en-GB" dirty="0"/>
          </a:p>
        </p:txBody>
      </p:sp>
      <p:graphicFrame>
        <p:nvGraphicFramePr>
          <p:cNvPr id="6" name="Diagram 5">
            <a:extLst>
              <a:ext uri="{FF2B5EF4-FFF2-40B4-BE49-F238E27FC236}">
                <a16:creationId xmlns:a16="http://schemas.microsoft.com/office/drawing/2014/main" id="{CF985D9A-9EEC-4BBB-988F-C1184CC02F7D}"/>
              </a:ext>
            </a:extLst>
          </p:cNvPr>
          <p:cNvGraphicFramePr/>
          <p:nvPr>
            <p:extLst/>
          </p:nvPr>
        </p:nvGraphicFramePr>
        <p:xfrm>
          <a:off x="386848" y="1957101"/>
          <a:ext cx="10760983" cy="4057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752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DCDDF-D966-43DB-870C-778E9D072BC7}"/>
              </a:ext>
            </a:extLst>
          </p:cNvPr>
          <p:cNvSpPr>
            <a:spLocks noGrp="1"/>
          </p:cNvSpPr>
          <p:nvPr>
            <p:ph type="title"/>
          </p:nvPr>
        </p:nvSpPr>
        <p:spPr>
          <a:xfrm>
            <a:off x="497096" y="314656"/>
            <a:ext cx="11440904" cy="475686"/>
          </a:xfrm>
        </p:spPr>
        <p:txBody>
          <a:bodyPr/>
          <a:lstStyle/>
          <a:p>
            <a:r>
              <a:rPr lang="en-GB" dirty="0"/>
              <a:t>Switched to more trusted media channels</a:t>
            </a:r>
          </a:p>
        </p:txBody>
      </p:sp>
      <p:sp>
        <p:nvSpPr>
          <p:cNvPr id="3" name="Slide Number Placeholder 2">
            <a:extLst>
              <a:ext uri="{FF2B5EF4-FFF2-40B4-BE49-F238E27FC236}">
                <a16:creationId xmlns:a16="http://schemas.microsoft.com/office/drawing/2014/main" id="{2ED24CD2-45B3-454A-86B2-2AB4E22DCBDA}"/>
              </a:ext>
            </a:extLst>
          </p:cNvPr>
          <p:cNvSpPr>
            <a:spLocks noGrp="1"/>
          </p:cNvSpPr>
          <p:nvPr>
            <p:ph type="sldNum" sz="quarter" idx="10"/>
          </p:nvPr>
        </p:nvSpPr>
        <p:spPr/>
        <p:txBody>
          <a:bodyPr/>
          <a:lstStyle/>
          <a:p>
            <a:fld id="{887360FE-02F5-4392-9C12-7D03F05745BB}" type="slidenum">
              <a:rPr lang="en-GB" smtClean="0"/>
              <a:pPr/>
              <a:t>8</a:t>
            </a:fld>
            <a:endParaRPr lang="en-GB" dirty="0"/>
          </a:p>
        </p:txBody>
      </p:sp>
      <p:graphicFrame>
        <p:nvGraphicFramePr>
          <p:cNvPr id="10" name="Diagram 9">
            <a:extLst>
              <a:ext uri="{FF2B5EF4-FFF2-40B4-BE49-F238E27FC236}">
                <a16:creationId xmlns:a16="http://schemas.microsoft.com/office/drawing/2014/main" id="{0487A9FC-7436-4747-AE75-EC139A8CEF73}"/>
              </a:ext>
            </a:extLst>
          </p:cNvPr>
          <p:cNvGraphicFramePr/>
          <p:nvPr>
            <p:extLst>
              <p:ext uri="{D42A27DB-BD31-4B8C-83A1-F6EECF244321}">
                <p14:modId xmlns:p14="http://schemas.microsoft.com/office/powerpoint/2010/main" val="1526260080"/>
              </p:ext>
            </p:extLst>
          </p:nvPr>
        </p:nvGraphicFramePr>
        <p:xfrm>
          <a:off x="519041" y="1435100"/>
          <a:ext cx="8102798" cy="4870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32AF8D33-6B1B-464E-9E57-A559FF94B994}"/>
              </a:ext>
            </a:extLst>
          </p:cNvPr>
          <p:cNvSpPr/>
          <p:nvPr/>
        </p:nvSpPr>
        <p:spPr>
          <a:xfrm>
            <a:off x="1952425" y="6623579"/>
            <a:ext cx="6096000" cy="246221"/>
          </a:xfrm>
          <a:prstGeom prst="rect">
            <a:avLst/>
          </a:prstGeom>
        </p:spPr>
        <p:txBody>
          <a:bodyPr>
            <a:spAutoFit/>
          </a:bodyPr>
          <a:lstStyle/>
          <a:p>
            <a:r>
              <a:rPr lang="en-US" altLang="en-US" sz="1000" dirty="0">
                <a:solidFill>
                  <a:srgbClr val="1C1C1C"/>
                </a:solidFill>
              </a:rPr>
              <a:t>Source: Havas: “The Covid-19 Media Behaviours Report” – 1500 survey, March 2020/Virgin Media</a:t>
            </a:r>
            <a:endParaRPr lang="en-GB" sz="1000" dirty="0"/>
          </a:p>
        </p:txBody>
      </p:sp>
      <p:sp>
        <p:nvSpPr>
          <p:cNvPr id="6" name="TextBox 5">
            <a:extLst>
              <a:ext uri="{FF2B5EF4-FFF2-40B4-BE49-F238E27FC236}">
                <a16:creationId xmlns:a16="http://schemas.microsoft.com/office/drawing/2014/main" id="{125021D5-A77D-4219-8C31-D4F418E37310}"/>
              </a:ext>
            </a:extLst>
          </p:cNvPr>
          <p:cNvSpPr txBox="1"/>
          <p:nvPr/>
        </p:nvSpPr>
        <p:spPr>
          <a:xfrm>
            <a:off x="8997387" y="2878507"/>
            <a:ext cx="2940613" cy="1754326"/>
          </a:xfrm>
          <a:prstGeom prst="rect">
            <a:avLst/>
          </a:prstGeom>
          <a:noFill/>
          <a:ln>
            <a:solidFill>
              <a:schemeClr val="tx1"/>
            </a:solidFill>
          </a:ln>
        </p:spPr>
        <p:txBody>
          <a:bodyPr wrap="square" rtlCol="0">
            <a:spAutoFit/>
          </a:bodyPr>
          <a:lstStyle/>
          <a:p>
            <a:pPr algn="ctr"/>
            <a:r>
              <a:rPr lang="en-GB" dirty="0"/>
              <a:t>Consumers prefer brands to communicate virus related issues via traditional media (45%) rather than social media (19-31%)</a:t>
            </a:r>
          </a:p>
        </p:txBody>
      </p:sp>
    </p:spTree>
    <p:extLst>
      <p:ext uri="{BB962C8B-B14F-4D97-AF65-F5344CB8AC3E}">
        <p14:creationId xmlns:p14="http://schemas.microsoft.com/office/powerpoint/2010/main" val="345107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F785-3390-49E5-BF1F-0CCFC0E9D376}"/>
              </a:ext>
            </a:extLst>
          </p:cNvPr>
          <p:cNvSpPr>
            <a:spLocks noGrp="1"/>
          </p:cNvSpPr>
          <p:nvPr>
            <p:ph type="title"/>
          </p:nvPr>
        </p:nvSpPr>
        <p:spPr>
          <a:xfrm>
            <a:off x="388999" y="279371"/>
            <a:ext cx="11612444" cy="307777"/>
          </a:xfrm>
        </p:spPr>
        <p:txBody>
          <a:bodyPr/>
          <a:lstStyle/>
          <a:p>
            <a:r>
              <a:rPr lang="en-GB" dirty="0"/>
              <a:t>people agree that brands need to look after them right now</a:t>
            </a:r>
          </a:p>
        </p:txBody>
      </p:sp>
      <p:sp>
        <p:nvSpPr>
          <p:cNvPr id="3" name="Slide Number Placeholder 2">
            <a:extLst>
              <a:ext uri="{FF2B5EF4-FFF2-40B4-BE49-F238E27FC236}">
                <a16:creationId xmlns:a16="http://schemas.microsoft.com/office/drawing/2014/main" id="{18D39E4B-2925-4077-9662-A7295126576F}"/>
              </a:ext>
            </a:extLst>
          </p:cNvPr>
          <p:cNvSpPr>
            <a:spLocks noGrp="1"/>
          </p:cNvSpPr>
          <p:nvPr>
            <p:ph type="sldNum" sz="quarter" idx="10"/>
          </p:nvPr>
        </p:nvSpPr>
        <p:spPr/>
        <p:txBody>
          <a:bodyPr/>
          <a:lstStyle/>
          <a:p>
            <a:fld id="{887360FE-02F5-4392-9C12-7D03F05745BB}" type="slidenum">
              <a:rPr lang="en-GB" smtClean="0"/>
              <a:pPr/>
              <a:t>9</a:t>
            </a:fld>
            <a:endParaRPr lang="en-GB" dirty="0"/>
          </a:p>
        </p:txBody>
      </p:sp>
      <p:sp>
        <p:nvSpPr>
          <p:cNvPr id="8" name="Rectangle 7">
            <a:extLst>
              <a:ext uri="{FF2B5EF4-FFF2-40B4-BE49-F238E27FC236}">
                <a16:creationId xmlns:a16="http://schemas.microsoft.com/office/drawing/2014/main" id="{49920E3C-EEE0-476B-88D8-FD475C6DB7ED}"/>
              </a:ext>
            </a:extLst>
          </p:cNvPr>
          <p:cNvSpPr/>
          <p:nvPr/>
        </p:nvSpPr>
        <p:spPr>
          <a:xfrm>
            <a:off x="205635" y="5021526"/>
            <a:ext cx="11673947" cy="1077218"/>
          </a:xfrm>
          <a:prstGeom prst="rect">
            <a:avLst/>
          </a:prstGeom>
        </p:spPr>
        <p:txBody>
          <a:bodyPr wrap="square">
            <a:spAutoFit/>
          </a:bodyPr>
          <a:lstStyle/>
          <a:p>
            <a:pPr algn="ctr"/>
            <a:r>
              <a:rPr lang="en-US" sz="1600" dirty="0"/>
              <a:t>Consumers expect brands to use a reassuring tone, offer a positive perspective and communicate brand values.</a:t>
            </a:r>
          </a:p>
          <a:p>
            <a:pPr algn="ctr"/>
            <a:endParaRPr lang="en-US" sz="1600" dirty="0"/>
          </a:p>
          <a:p>
            <a:pPr algn="ctr"/>
            <a:r>
              <a:rPr lang="en-US" sz="1600" dirty="0"/>
              <a:t>Ikea focus on the importance of home and Nike communicate the need to stay indoors – they’re seen as supportive of government messaging and health organisations, while staying true to their brand values.</a:t>
            </a:r>
            <a:endParaRPr lang="en-US" sz="1600" dirty="0">
              <a:effectLst/>
            </a:endParaRPr>
          </a:p>
        </p:txBody>
      </p:sp>
      <p:graphicFrame>
        <p:nvGraphicFramePr>
          <p:cNvPr id="9" name="Diagram 8">
            <a:extLst>
              <a:ext uri="{FF2B5EF4-FFF2-40B4-BE49-F238E27FC236}">
                <a16:creationId xmlns:a16="http://schemas.microsoft.com/office/drawing/2014/main" id="{B2114811-1ABA-4660-9115-0167039DBDED}"/>
              </a:ext>
            </a:extLst>
          </p:cNvPr>
          <p:cNvGraphicFramePr/>
          <p:nvPr>
            <p:extLst>
              <p:ext uri="{D42A27DB-BD31-4B8C-83A1-F6EECF244321}">
                <p14:modId xmlns:p14="http://schemas.microsoft.com/office/powerpoint/2010/main" val="2265879106"/>
              </p:ext>
            </p:extLst>
          </p:nvPr>
        </p:nvGraphicFramePr>
        <p:xfrm>
          <a:off x="248817" y="2354435"/>
          <a:ext cx="11630765" cy="2149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8B4D8AB-7734-4EE6-B079-4C0270046B0B}"/>
              </a:ext>
            </a:extLst>
          </p:cNvPr>
          <p:cNvSpPr txBox="1"/>
          <p:nvPr/>
        </p:nvSpPr>
        <p:spPr>
          <a:xfrm>
            <a:off x="248817" y="1787677"/>
            <a:ext cx="11892808" cy="307777"/>
          </a:xfrm>
          <a:prstGeom prst="rect">
            <a:avLst/>
          </a:prstGeom>
          <a:noFill/>
        </p:spPr>
        <p:txBody>
          <a:bodyPr wrap="square" rtlCol="0">
            <a:spAutoFit/>
          </a:bodyPr>
          <a:lstStyle/>
          <a:p>
            <a:pPr algn="ctr"/>
            <a:r>
              <a:rPr lang="en-US" sz="1400" dirty="0"/>
              <a:t>While only 8% of consumers think brands need to stop advertising during the Covid-19 outbreak, they have a clear expectation of their role:</a:t>
            </a:r>
          </a:p>
        </p:txBody>
      </p:sp>
      <p:sp>
        <p:nvSpPr>
          <p:cNvPr id="10" name="Rectangle 9">
            <a:extLst>
              <a:ext uri="{FF2B5EF4-FFF2-40B4-BE49-F238E27FC236}">
                <a16:creationId xmlns:a16="http://schemas.microsoft.com/office/drawing/2014/main" id="{2642161A-3539-4340-B803-DBADA519E756}"/>
              </a:ext>
            </a:extLst>
          </p:cNvPr>
          <p:cNvSpPr/>
          <p:nvPr/>
        </p:nvSpPr>
        <p:spPr>
          <a:xfrm>
            <a:off x="1506593" y="6596847"/>
            <a:ext cx="12589354" cy="230832"/>
          </a:xfrm>
          <a:prstGeom prst="rect">
            <a:avLst/>
          </a:prstGeom>
        </p:spPr>
        <p:txBody>
          <a:bodyPr wrap="square">
            <a:spAutoFit/>
          </a:bodyPr>
          <a:lstStyle/>
          <a:p>
            <a:r>
              <a:rPr lang="en-US" sz="900" dirty="0"/>
              <a:t>Source: Kantar Global Survey March 2020 (35k consumers)</a:t>
            </a:r>
            <a:endParaRPr lang="en-US" sz="900" dirty="0">
              <a:effectLst/>
            </a:endParaRPr>
          </a:p>
        </p:txBody>
      </p:sp>
    </p:spTree>
    <p:extLst>
      <p:ext uri="{BB962C8B-B14F-4D97-AF65-F5344CB8AC3E}">
        <p14:creationId xmlns:p14="http://schemas.microsoft.com/office/powerpoint/2010/main" val="2081937073"/>
      </p:ext>
    </p:extLst>
  </p:cSld>
  <p:clrMapOvr>
    <a:masterClrMapping/>
  </p:clrMapOvr>
</p:sld>
</file>

<file path=ppt/theme/theme1.xml><?xml version="1.0" encoding="utf-8"?>
<a:theme xmlns:a="http://schemas.openxmlformats.org/drawingml/2006/main" name="Office Theme">
  <a:themeElements>
    <a:clrScheme name="Royal Mail MarketReach">
      <a:dk1>
        <a:sysClr val="windowText" lastClr="000000"/>
      </a:dk1>
      <a:lt1>
        <a:sysClr val="window" lastClr="FFFFFF"/>
      </a:lt1>
      <a:dk2>
        <a:srgbClr val="7F7F7F"/>
      </a:dk2>
      <a:lt2>
        <a:srgbClr val="FFFFFF"/>
      </a:lt2>
      <a:accent1>
        <a:srgbClr val="E20C18"/>
      </a:accent1>
      <a:accent2>
        <a:srgbClr val="1BACE4"/>
      </a:accent2>
      <a:accent3>
        <a:srgbClr val="EF7E05"/>
      </a:accent3>
      <a:accent4>
        <a:srgbClr val="95C121"/>
      </a:accent4>
      <a:accent5>
        <a:srgbClr val="82CBD4"/>
      </a:accent5>
      <a:accent6>
        <a:srgbClr val="FDC304"/>
      </a:accent6>
      <a:hlink>
        <a:srgbClr val="000000"/>
      </a:hlink>
      <a:folHlink>
        <a:srgbClr val="000000"/>
      </a:folHlink>
    </a:clrScheme>
    <a:fontScheme name="Royal Mail MarketReach">
      <a:majorFont>
        <a:latin typeface="Impac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2099</Words>
  <Application>Microsoft Office PowerPoint</Application>
  <PresentationFormat>Widescreen</PresentationFormat>
  <Paragraphs>269</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freight-text-pro</vt:lpstr>
      <vt:lpstr>Impact</vt:lpstr>
      <vt:lpstr>Office Theme</vt:lpstr>
      <vt:lpstr>How mail can support brands during covid-19 and beyond: </vt:lpstr>
      <vt:lpstr>a critical time for brands…</vt:lpstr>
      <vt:lpstr>PowerPoint Presentation</vt:lpstr>
      <vt:lpstr>It’s make or break time about what you say and how you say it …</vt:lpstr>
      <vt:lpstr>PowerPoint Presentation</vt:lpstr>
      <vt:lpstr>We’ve changed our behaviour and are trying new brands and categories</vt:lpstr>
      <vt:lpstr>Reprioritised those crucial to daily life…</vt:lpstr>
      <vt:lpstr>Switched to more trusted media channels</vt:lpstr>
      <vt:lpstr>people agree that brands need to look after them right now</vt:lpstr>
      <vt:lpstr>Many are rising to the challenge with new messaging or products…</vt:lpstr>
      <vt:lpstr>but those who develop a new genuine purpose  are standing out</vt:lpstr>
      <vt:lpstr>PowerPoint Presentation</vt:lpstr>
      <vt:lpstr>The power of a letter…</vt:lpstr>
      <vt:lpstr>It’s physicality cuts through in the home</vt:lpstr>
      <vt:lpstr>People value mail and give it their full attention</vt:lpstr>
      <vt:lpstr>trusted channel for important messaging</vt:lpstr>
      <vt:lpstr>targeted to different areas and hard to reach audiences </vt:lpstr>
      <vt:lpstr>Highly personalised with relevant messages which impact brand perception</vt:lpstr>
      <vt:lpstr>Drives digital behaviour…</vt:lpstr>
      <vt:lpstr>integrates with other media making messages stronger and more memorable</vt:lpstr>
      <vt:lpstr>Messaging can be tailored to support the brand role </vt:lpstr>
      <vt:lpstr>PowerPoint Presentation</vt:lpstr>
      <vt:lpstr>Thinking Beyond covid-19…</vt:lpstr>
      <vt:lpstr>Welcome packs can set out the benefits of a new relationship</vt:lpstr>
      <vt:lpstr>A thank you can go a long way to keep your brand front of mind </vt:lpstr>
      <vt:lpstr>Vouchers and discounts can drive repeat behaviours</vt:lpstr>
      <vt:lpstr>Recognition and tangible value can re-engage as it did for just eat</vt:lpstr>
      <vt:lpstr>a personalised postcard can reactivate email unsubscribers</vt:lpstr>
      <vt:lpstr>Mail can deliver powerful support in the immediate and the long term </vt:lpstr>
      <vt:lpstr>PowerPoint Presentation</vt:lpstr>
      <vt:lpstr>Official government Guidance about mail</vt:lpstr>
      <vt:lpstr>How royal mail marketreach can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2018-10-03T11:19:32Z</dcterms:created>
  <dcterms:modified xsi:type="dcterms:W3CDTF">2020-04-09T11:37:30Z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0f36f3-41a5-4f45-a6a2-e224f336accd_Enabled">
    <vt:lpwstr>True</vt:lpwstr>
  </property>
  <property fmtid="{D5CDD505-2E9C-101B-9397-08002B2CF9AE}" pid="3" name="MSIP_Label_980f36f3-41a5-4f45-a6a2-e224f336accd_SiteId">
    <vt:lpwstr>7a082108-90dd-41ac-be41-9b8feabee2da</vt:lpwstr>
  </property>
  <property fmtid="{D5CDD505-2E9C-101B-9397-08002B2CF9AE}" pid="4" name="MSIP_Label_980f36f3-41a5-4f45-a6a2-e224f336accd_Owner">
    <vt:lpwstr>amanda.griffiths@royalmail.com</vt:lpwstr>
  </property>
  <property fmtid="{D5CDD505-2E9C-101B-9397-08002B2CF9AE}" pid="5" name="MSIP_Label_980f36f3-41a5-4f45-a6a2-e224f336accd_SetDate">
    <vt:lpwstr>2020-03-04T12:51:15.1685097Z</vt:lpwstr>
  </property>
  <property fmtid="{D5CDD505-2E9C-101B-9397-08002B2CF9AE}" pid="6" name="MSIP_Label_980f36f3-41a5-4f45-a6a2-e224f336accd_Name">
    <vt:lpwstr>Internal</vt:lpwstr>
  </property>
  <property fmtid="{D5CDD505-2E9C-101B-9397-08002B2CF9AE}" pid="7" name="MSIP_Label_980f36f3-41a5-4f45-a6a2-e224f336accd_Application">
    <vt:lpwstr>Microsoft Azure Information Protection</vt:lpwstr>
  </property>
  <property fmtid="{D5CDD505-2E9C-101B-9397-08002B2CF9AE}" pid="8" name="MSIP_Label_980f36f3-41a5-4f45-a6a2-e224f336accd_Extended_MSFT_Method">
    <vt:lpwstr>Automatic</vt:lpwstr>
  </property>
  <property fmtid="{D5CDD505-2E9C-101B-9397-08002B2CF9AE}" pid="9" name="Sensitivity">
    <vt:lpwstr>Internal</vt:lpwstr>
  </property>
</Properties>
</file>